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9"/>
  </p:notesMasterIdLst>
  <p:sldIdLst>
    <p:sldId id="265" r:id="rId2"/>
    <p:sldId id="266" r:id="rId3"/>
    <p:sldId id="277" r:id="rId4"/>
    <p:sldId id="267" r:id="rId5"/>
    <p:sldId id="269" r:id="rId6"/>
    <p:sldId id="280" r:id="rId7"/>
    <p:sldId id="281" r:id="rId8"/>
    <p:sldId id="292" r:id="rId9"/>
    <p:sldId id="291" r:id="rId10"/>
    <p:sldId id="282" r:id="rId11"/>
    <p:sldId id="283" r:id="rId12"/>
    <p:sldId id="293" r:id="rId13"/>
    <p:sldId id="268" r:id="rId14"/>
    <p:sldId id="284" r:id="rId15"/>
    <p:sldId id="294" r:id="rId16"/>
    <p:sldId id="285" r:id="rId17"/>
    <p:sldId id="270" r:id="rId18"/>
    <p:sldId id="271" r:id="rId19"/>
    <p:sldId id="275" r:id="rId20"/>
    <p:sldId id="286" r:id="rId21"/>
    <p:sldId id="290" r:id="rId22"/>
    <p:sldId id="272" r:id="rId23"/>
    <p:sldId id="439" r:id="rId24"/>
    <p:sldId id="295" r:id="rId25"/>
    <p:sldId id="296" r:id="rId26"/>
    <p:sldId id="297" r:id="rId27"/>
    <p:sldId id="279" r:id="rId28"/>
    <p:sldId id="273" r:id="rId29"/>
    <p:sldId id="289" r:id="rId30"/>
    <p:sldId id="301" r:id="rId31"/>
    <p:sldId id="302" r:id="rId32"/>
    <p:sldId id="303" r:id="rId33"/>
    <p:sldId id="305" r:id="rId34"/>
    <p:sldId id="306" r:id="rId35"/>
    <p:sldId id="307" r:id="rId36"/>
    <p:sldId id="309" r:id="rId37"/>
    <p:sldId id="304" r:id="rId38"/>
    <p:sldId id="331" r:id="rId39"/>
    <p:sldId id="330" r:id="rId40"/>
    <p:sldId id="300" r:id="rId41"/>
    <p:sldId id="288" r:id="rId42"/>
    <p:sldId id="298" r:id="rId43"/>
    <p:sldId id="299" r:id="rId44"/>
    <p:sldId id="313" r:id="rId45"/>
    <p:sldId id="310" r:id="rId46"/>
    <p:sldId id="337" r:id="rId47"/>
    <p:sldId id="312" r:id="rId48"/>
    <p:sldId id="338" r:id="rId49"/>
    <p:sldId id="311" r:id="rId50"/>
    <p:sldId id="332" r:id="rId51"/>
    <p:sldId id="334" r:id="rId52"/>
    <p:sldId id="335" r:id="rId53"/>
    <p:sldId id="336" r:id="rId54"/>
    <p:sldId id="327" r:id="rId55"/>
    <p:sldId id="328" r:id="rId56"/>
    <p:sldId id="333" r:id="rId57"/>
    <p:sldId id="329" r:id="rId58"/>
    <p:sldId id="314" r:id="rId59"/>
    <p:sldId id="315" r:id="rId60"/>
    <p:sldId id="316" r:id="rId61"/>
    <p:sldId id="317" r:id="rId62"/>
    <p:sldId id="318" r:id="rId63"/>
    <p:sldId id="320" r:id="rId64"/>
    <p:sldId id="319" r:id="rId65"/>
    <p:sldId id="321" r:id="rId66"/>
    <p:sldId id="322" r:id="rId67"/>
    <p:sldId id="324" r:id="rId68"/>
    <p:sldId id="325" r:id="rId69"/>
    <p:sldId id="326" r:id="rId70"/>
    <p:sldId id="339" r:id="rId71"/>
    <p:sldId id="340" r:id="rId72"/>
    <p:sldId id="341" r:id="rId73"/>
    <p:sldId id="342" r:id="rId74"/>
    <p:sldId id="343" r:id="rId75"/>
    <p:sldId id="369" r:id="rId76"/>
    <p:sldId id="355" r:id="rId77"/>
    <p:sldId id="359" r:id="rId78"/>
    <p:sldId id="356" r:id="rId79"/>
    <p:sldId id="353" r:id="rId80"/>
    <p:sldId id="366" r:id="rId81"/>
    <p:sldId id="364" r:id="rId82"/>
    <p:sldId id="346" r:id="rId83"/>
    <p:sldId id="360" r:id="rId84"/>
    <p:sldId id="365" r:id="rId85"/>
    <p:sldId id="351" r:id="rId86"/>
    <p:sldId id="367" r:id="rId87"/>
    <p:sldId id="368" r:id="rId88"/>
    <p:sldId id="370" r:id="rId89"/>
    <p:sldId id="371" r:id="rId90"/>
    <p:sldId id="372" r:id="rId91"/>
    <p:sldId id="373" r:id="rId92"/>
    <p:sldId id="374" r:id="rId93"/>
    <p:sldId id="406" r:id="rId94"/>
    <p:sldId id="382" r:id="rId95"/>
    <p:sldId id="383" r:id="rId96"/>
    <p:sldId id="347" r:id="rId97"/>
    <p:sldId id="391" r:id="rId98"/>
    <p:sldId id="387" r:id="rId99"/>
    <p:sldId id="386" r:id="rId100"/>
    <p:sldId id="388" r:id="rId101"/>
    <p:sldId id="389" r:id="rId102"/>
    <p:sldId id="421" r:id="rId103"/>
    <p:sldId id="390" r:id="rId104"/>
    <p:sldId id="392" r:id="rId105"/>
    <p:sldId id="393" r:id="rId106"/>
    <p:sldId id="395" r:id="rId107"/>
    <p:sldId id="385" r:id="rId108"/>
    <p:sldId id="400" r:id="rId109"/>
    <p:sldId id="401" r:id="rId110"/>
    <p:sldId id="428" r:id="rId111"/>
    <p:sldId id="402" r:id="rId112"/>
    <p:sldId id="431" r:id="rId113"/>
    <p:sldId id="403" r:id="rId114"/>
    <p:sldId id="404" r:id="rId115"/>
    <p:sldId id="405" r:id="rId116"/>
    <p:sldId id="394" r:id="rId117"/>
    <p:sldId id="398" r:id="rId118"/>
    <p:sldId id="432" r:id="rId119"/>
    <p:sldId id="424" r:id="rId120"/>
    <p:sldId id="425" r:id="rId121"/>
    <p:sldId id="433" r:id="rId122"/>
    <p:sldId id="435" r:id="rId123"/>
    <p:sldId id="434" r:id="rId124"/>
    <p:sldId id="396" r:id="rId125"/>
    <p:sldId id="399" r:id="rId126"/>
    <p:sldId id="407" r:id="rId127"/>
    <p:sldId id="410" r:id="rId128"/>
    <p:sldId id="409" r:id="rId129"/>
    <p:sldId id="414" r:id="rId130"/>
    <p:sldId id="415" r:id="rId131"/>
    <p:sldId id="416" r:id="rId132"/>
    <p:sldId id="420" r:id="rId133"/>
    <p:sldId id="417" r:id="rId134"/>
    <p:sldId id="418" r:id="rId135"/>
    <p:sldId id="436" r:id="rId136"/>
    <p:sldId id="438" r:id="rId137"/>
    <p:sldId id="437" r:id="rId1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89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79" autoAdjust="0"/>
    <p:restoredTop sz="87621" autoAdjust="0"/>
  </p:normalViewPr>
  <p:slideViewPr>
    <p:cSldViewPr>
      <p:cViewPr varScale="1">
        <p:scale>
          <a:sx n="96" d="100"/>
          <a:sy n="96" d="100"/>
        </p:scale>
        <p:origin x="-4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E5492F-5FAC-4930-B075-876E6128A262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D49773-E1E7-4FD7-A9BE-529F7674AB31}">
      <dgm:prSet phldrT="[Текст]"/>
      <dgm:spPr/>
      <dgm:t>
        <a:bodyPr/>
        <a:lstStyle/>
        <a:p>
          <a:r>
            <a:rPr lang="ru-RU" dirty="0" smtClean="0"/>
            <a:t>Царь </a:t>
          </a:r>
          <a:endParaRPr lang="ru-RU" dirty="0"/>
        </a:p>
      </dgm:t>
    </dgm:pt>
    <dgm:pt modelId="{EDC1D25E-A140-460A-92C5-FE0D373DA5AE}" type="parTrans" cxnId="{7D19265E-FF70-4258-AA00-F12257E6138E}">
      <dgm:prSet/>
      <dgm:spPr/>
      <dgm:t>
        <a:bodyPr/>
        <a:lstStyle/>
        <a:p>
          <a:endParaRPr lang="ru-RU"/>
        </a:p>
      </dgm:t>
    </dgm:pt>
    <dgm:pt modelId="{B1D5FD41-9A58-4DB6-A999-41CC8DDD1C0E}" type="sibTrans" cxnId="{7D19265E-FF70-4258-AA00-F12257E6138E}">
      <dgm:prSet/>
      <dgm:spPr/>
      <dgm:t>
        <a:bodyPr/>
        <a:lstStyle/>
        <a:p>
          <a:endParaRPr lang="ru-RU"/>
        </a:p>
      </dgm:t>
    </dgm:pt>
    <dgm:pt modelId="{E9D7ED45-4BDD-403D-88DB-EA12E40F922D}">
      <dgm:prSet phldrT="[Текст]"/>
      <dgm:spPr/>
      <dgm:t>
        <a:bodyPr/>
        <a:lstStyle/>
        <a:p>
          <a:r>
            <a:rPr lang="ru-RU" dirty="0" smtClean="0"/>
            <a:t>Губернатор</a:t>
          </a:r>
          <a:endParaRPr lang="ru-RU" dirty="0"/>
        </a:p>
      </dgm:t>
    </dgm:pt>
    <dgm:pt modelId="{0C398E48-18E3-4A3C-9A9E-DFBC5E3271B8}" type="parTrans" cxnId="{46C99BFC-4896-4537-BFDB-739300088085}">
      <dgm:prSet/>
      <dgm:spPr/>
      <dgm:t>
        <a:bodyPr/>
        <a:lstStyle/>
        <a:p>
          <a:endParaRPr lang="ru-RU"/>
        </a:p>
      </dgm:t>
    </dgm:pt>
    <dgm:pt modelId="{0C526B55-6F6D-4C08-A906-B932B522C975}" type="sibTrans" cxnId="{46C99BFC-4896-4537-BFDB-739300088085}">
      <dgm:prSet/>
      <dgm:spPr/>
      <dgm:t>
        <a:bodyPr/>
        <a:lstStyle/>
        <a:p>
          <a:endParaRPr lang="ru-RU"/>
        </a:p>
      </dgm:t>
    </dgm:pt>
    <dgm:pt modelId="{739D34C8-FAD8-48CD-A405-89908BD5C0ED}">
      <dgm:prSet phldrT="[Текст]"/>
      <dgm:spPr/>
      <dgm:t>
        <a:bodyPr/>
        <a:lstStyle/>
        <a:p>
          <a:r>
            <a:rPr lang="ru-RU" dirty="0" smtClean="0"/>
            <a:t>Провинциальный воевода</a:t>
          </a:r>
          <a:endParaRPr lang="ru-RU" dirty="0"/>
        </a:p>
      </dgm:t>
    </dgm:pt>
    <dgm:pt modelId="{3AF43D3C-3256-42AB-B843-82204B4152EE}" type="parTrans" cxnId="{6D75768A-04C7-4A03-9257-552A1A75F88F}">
      <dgm:prSet/>
      <dgm:spPr/>
      <dgm:t>
        <a:bodyPr/>
        <a:lstStyle/>
        <a:p>
          <a:endParaRPr lang="ru-RU"/>
        </a:p>
      </dgm:t>
    </dgm:pt>
    <dgm:pt modelId="{13E9E770-D094-46B7-B73D-9C21161718D6}" type="sibTrans" cxnId="{6D75768A-04C7-4A03-9257-552A1A75F88F}">
      <dgm:prSet/>
      <dgm:spPr/>
      <dgm:t>
        <a:bodyPr/>
        <a:lstStyle/>
        <a:p>
          <a:endParaRPr lang="ru-RU"/>
        </a:p>
      </dgm:t>
    </dgm:pt>
    <dgm:pt modelId="{7F529358-56F6-4BE3-B691-784C6E23567F}">
      <dgm:prSet phldrT="[Текст]"/>
      <dgm:spPr/>
      <dgm:t>
        <a:bodyPr/>
        <a:lstStyle/>
        <a:p>
          <a:r>
            <a:rPr lang="ru-RU" dirty="0" smtClean="0"/>
            <a:t>Уездный комиссар </a:t>
          </a:r>
          <a:endParaRPr lang="ru-RU" dirty="0"/>
        </a:p>
      </dgm:t>
    </dgm:pt>
    <dgm:pt modelId="{20A6BE6B-C1F0-43B6-BCC5-0F545FE4202D}" type="parTrans" cxnId="{442D95F5-1827-4F96-996C-BEA6BC55CF22}">
      <dgm:prSet/>
      <dgm:spPr/>
      <dgm:t>
        <a:bodyPr/>
        <a:lstStyle/>
        <a:p>
          <a:endParaRPr lang="ru-RU"/>
        </a:p>
      </dgm:t>
    </dgm:pt>
    <dgm:pt modelId="{9D6D03C1-E298-44C0-AB33-5083DBC91A43}" type="sibTrans" cxnId="{442D95F5-1827-4F96-996C-BEA6BC55CF22}">
      <dgm:prSet/>
      <dgm:spPr/>
      <dgm:t>
        <a:bodyPr/>
        <a:lstStyle/>
        <a:p>
          <a:endParaRPr lang="ru-RU"/>
        </a:p>
      </dgm:t>
    </dgm:pt>
    <dgm:pt modelId="{EA8DD993-B62C-4A9F-BFBE-2651A32AC7E6}" type="pres">
      <dgm:prSet presAssocID="{5EE5492F-5FAC-4930-B075-876E6128A26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1A56E1-79C3-4F45-BA70-F8D90FE5D36E}" type="pres">
      <dgm:prSet presAssocID="{7F529358-56F6-4BE3-B691-784C6E23567F}" presName="boxAndChildren" presStyleCnt="0"/>
      <dgm:spPr/>
    </dgm:pt>
    <dgm:pt modelId="{CC61EEB2-CC28-4ED3-ADC4-C445F48E95F7}" type="pres">
      <dgm:prSet presAssocID="{7F529358-56F6-4BE3-B691-784C6E23567F}" presName="parentTextBox" presStyleLbl="node1" presStyleIdx="0" presStyleCnt="4"/>
      <dgm:spPr/>
      <dgm:t>
        <a:bodyPr/>
        <a:lstStyle/>
        <a:p>
          <a:endParaRPr lang="ru-RU"/>
        </a:p>
      </dgm:t>
    </dgm:pt>
    <dgm:pt modelId="{6059C460-F0AD-4D92-B090-9434A19ABE04}" type="pres">
      <dgm:prSet presAssocID="{13E9E770-D094-46B7-B73D-9C21161718D6}" presName="sp" presStyleCnt="0"/>
      <dgm:spPr/>
    </dgm:pt>
    <dgm:pt modelId="{DCD2E9B4-1BF8-4918-80A9-8B61E863939E}" type="pres">
      <dgm:prSet presAssocID="{739D34C8-FAD8-48CD-A405-89908BD5C0ED}" presName="arrowAndChildren" presStyleCnt="0"/>
      <dgm:spPr/>
    </dgm:pt>
    <dgm:pt modelId="{4D9E37C5-1CF0-40F9-B80F-0A29B34569C6}" type="pres">
      <dgm:prSet presAssocID="{739D34C8-FAD8-48CD-A405-89908BD5C0ED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6C24070B-1C0C-4FA1-8EE1-A38D930C7045}" type="pres">
      <dgm:prSet presAssocID="{0C526B55-6F6D-4C08-A906-B932B522C975}" presName="sp" presStyleCnt="0"/>
      <dgm:spPr/>
    </dgm:pt>
    <dgm:pt modelId="{D5165881-EAEE-4111-9ED7-5EA9A5DC6E1A}" type="pres">
      <dgm:prSet presAssocID="{E9D7ED45-4BDD-403D-88DB-EA12E40F922D}" presName="arrowAndChildren" presStyleCnt="0"/>
      <dgm:spPr/>
    </dgm:pt>
    <dgm:pt modelId="{11BB4A4F-7317-40C5-B568-FDC6BB61946F}" type="pres">
      <dgm:prSet presAssocID="{E9D7ED45-4BDD-403D-88DB-EA12E40F922D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A69FF818-6879-4FAD-B7C9-4F17E13759A6}" type="pres">
      <dgm:prSet presAssocID="{B1D5FD41-9A58-4DB6-A999-41CC8DDD1C0E}" presName="sp" presStyleCnt="0"/>
      <dgm:spPr/>
    </dgm:pt>
    <dgm:pt modelId="{BBEBEA42-32D3-4DFD-A06A-61583DD70BA7}" type="pres">
      <dgm:prSet presAssocID="{6AD49773-E1E7-4FD7-A9BE-529F7674AB31}" presName="arrowAndChildren" presStyleCnt="0"/>
      <dgm:spPr/>
    </dgm:pt>
    <dgm:pt modelId="{F18BD1B6-2CF9-4213-8D48-015C45DA9CF8}" type="pres">
      <dgm:prSet presAssocID="{6AD49773-E1E7-4FD7-A9BE-529F7674AB31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46C99BFC-4896-4537-BFDB-739300088085}" srcId="{5EE5492F-5FAC-4930-B075-876E6128A262}" destId="{E9D7ED45-4BDD-403D-88DB-EA12E40F922D}" srcOrd="1" destOrd="0" parTransId="{0C398E48-18E3-4A3C-9A9E-DFBC5E3271B8}" sibTransId="{0C526B55-6F6D-4C08-A906-B932B522C975}"/>
    <dgm:cxn modelId="{3DC480A2-97D8-43FC-9701-A7B693A13F68}" type="presOf" srcId="{5EE5492F-5FAC-4930-B075-876E6128A262}" destId="{EA8DD993-B62C-4A9F-BFBE-2651A32AC7E6}" srcOrd="0" destOrd="0" presId="urn:microsoft.com/office/officeart/2005/8/layout/process4"/>
    <dgm:cxn modelId="{6D75768A-04C7-4A03-9257-552A1A75F88F}" srcId="{5EE5492F-5FAC-4930-B075-876E6128A262}" destId="{739D34C8-FAD8-48CD-A405-89908BD5C0ED}" srcOrd="2" destOrd="0" parTransId="{3AF43D3C-3256-42AB-B843-82204B4152EE}" sibTransId="{13E9E770-D094-46B7-B73D-9C21161718D6}"/>
    <dgm:cxn modelId="{770DDE0A-6B48-48C7-95FD-184D94890DAF}" type="presOf" srcId="{E9D7ED45-4BDD-403D-88DB-EA12E40F922D}" destId="{11BB4A4F-7317-40C5-B568-FDC6BB61946F}" srcOrd="0" destOrd="0" presId="urn:microsoft.com/office/officeart/2005/8/layout/process4"/>
    <dgm:cxn modelId="{7275E864-AC5C-4CC8-9E3B-CDEAFFC50225}" type="presOf" srcId="{6AD49773-E1E7-4FD7-A9BE-529F7674AB31}" destId="{F18BD1B6-2CF9-4213-8D48-015C45DA9CF8}" srcOrd="0" destOrd="0" presId="urn:microsoft.com/office/officeart/2005/8/layout/process4"/>
    <dgm:cxn modelId="{4C6C6B70-58A2-4AFA-80E1-719596AD6F8D}" type="presOf" srcId="{739D34C8-FAD8-48CD-A405-89908BD5C0ED}" destId="{4D9E37C5-1CF0-40F9-B80F-0A29B34569C6}" srcOrd="0" destOrd="0" presId="urn:microsoft.com/office/officeart/2005/8/layout/process4"/>
    <dgm:cxn modelId="{1DE0F5E0-7292-48F7-9D8C-65FC1890CD96}" type="presOf" srcId="{7F529358-56F6-4BE3-B691-784C6E23567F}" destId="{CC61EEB2-CC28-4ED3-ADC4-C445F48E95F7}" srcOrd="0" destOrd="0" presId="urn:microsoft.com/office/officeart/2005/8/layout/process4"/>
    <dgm:cxn modelId="{442D95F5-1827-4F96-996C-BEA6BC55CF22}" srcId="{5EE5492F-5FAC-4930-B075-876E6128A262}" destId="{7F529358-56F6-4BE3-B691-784C6E23567F}" srcOrd="3" destOrd="0" parTransId="{20A6BE6B-C1F0-43B6-BCC5-0F545FE4202D}" sibTransId="{9D6D03C1-E298-44C0-AB33-5083DBC91A43}"/>
    <dgm:cxn modelId="{7D19265E-FF70-4258-AA00-F12257E6138E}" srcId="{5EE5492F-5FAC-4930-B075-876E6128A262}" destId="{6AD49773-E1E7-4FD7-A9BE-529F7674AB31}" srcOrd="0" destOrd="0" parTransId="{EDC1D25E-A140-460A-92C5-FE0D373DA5AE}" sibTransId="{B1D5FD41-9A58-4DB6-A999-41CC8DDD1C0E}"/>
    <dgm:cxn modelId="{9344A5BB-DA3A-4DF9-ADAE-8F550B72B93D}" type="presParOf" srcId="{EA8DD993-B62C-4A9F-BFBE-2651A32AC7E6}" destId="{7E1A56E1-79C3-4F45-BA70-F8D90FE5D36E}" srcOrd="0" destOrd="0" presId="urn:microsoft.com/office/officeart/2005/8/layout/process4"/>
    <dgm:cxn modelId="{46B516D9-2775-4DEC-9DC4-119B2CD0A952}" type="presParOf" srcId="{7E1A56E1-79C3-4F45-BA70-F8D90FE5D36E}" destId="{CC61EEB2-CC28-4ED3-ADC4-C445F48E95F7}" srcOrd="0" destOrd="0" presId="urn:microsoft.com/office/officeart/2005/8/layout/process4"/>
    <dgm:cxn modelId="{6F325BA5-C5AE-4734-91D6-DE801325923E}" type="presParOf" srcId="{EA8DD993-B62C-4A9F-BFBE-2651A32AC7E6}" destId="{6059C460-F0AD-4D92-B090-9434A19ABE04}" srcOrd="1" destOrd="0" presId="urn:microsoft.com/office/officeart/2005/8/layout/process4"/>
    <dgm:cxn modelId="{59A0847B-D030-43E9-960C-948A53C4BDBA}" type="presParOf" srcId="{EA8DD993-B62C-4A9F-BFBE-2651A32AC7E6}" destId="{DCD2E9B4-1BF8-4918-80A9-8B61E863939E}" srcOrd="2" destOrd="0" presId="urn:microsoft.com/office/officeart/2005/8/layout/process4"/>
    <dgm:cxn modelId="{94175C94-3258-4B55-AE17-76ED993A766F}" type="presParOf" srcId="{DCD2E9B4-1BF8-4918-80A9-8B61E863939E}" destId="{4D9E37C5-1CF0-40F9-B80F-0A29B34569C6}" srcOrd="0" destOrd="0" presId="urn:microsoft.com/office/officeart/2005/8/layout/process4"/>
    <dgm:cxn modelId="{06F83EB3-80B9-4DA6-9813-89827CC2C03E}" type="presParOf" srcId="{EA8DD993-B62C-4A9F-BFBE-2651A32AC7E6}" destId="{6C24070B-1C0C-4FA1-8EE1-A38D930C7045}" srcOrd="3" destOrd="0" presId="urn:microsoft.com/office/officeart/2005/8/layout/process4"/>
    <dgm:cxn modelId="{3F2850F3-9974-4241-AFAD-6947A204EF1A}" type="presParOf" srcId="{EA8DD993-B62C-4A9F-BFBE-2651A32AC7E6}" destId="{D5165881-EAEE-4111-9ED7-5EA9A5DC6E1A}" srcOrd="4" destOrd="0" presId="urn:microsoft.com/office/officeart/2005/8/layout/process4"/>
    <dgm:cxn modelId="{A5A09434-2C34-4B30-88B8-76EFC6026F20}" type="presParOf" srcId="{D5165881-EAEE-4111-9ED7-5EA9A5DC6E1A}" destId="{11BB4A4F-7317-40C5-B568-FDC6BB61946F}" srcOrd="0" destOrd="0" presId="urn:microsoft.com/office/officeart/2005/8/layout/process4"/>
    <dgm:cxn modelId="{91ACBBDA-D1F2-4769-AD37-80B80CCAA3D9}" type="presParOf" srcId="{EA8DD993-B62C-4A9F-BFBE-2651A32AC7E6}" destId="{A69FF818-6879-4FAD-B7C9-4F17E13759A6}" srcOrd="5" destOrd="0" presId="urn:microsoft.com/office/officeart/2005/8/layout/process4"/>
    <dgm:cxn modelId="{B4A135BD-0C7A-4CF8-B2A6-CD2C64F248BA}" type="presParOf" srcId="{EA8DD993-B62C-4A9F-BFBE-2651A32AC7E6}" destId="{BBEBEA42-32D3-4DFD-A06A-61583DD70BA7}" srcOrd="6" destOrd="0" presId="urn:microsoft.com/office/officeart/2005/8/layout/process4"/>
    <dgm:cxn modelId="{B4EED8CC-CE5A-4C90-ACF1-70E818E05423}" type="presParOf" srcId="{BBEBEA42-32D3-4DFD-A06A-61583DD70BA7}" destId="{F18BD1B6-2CF9-4213-8D48-015C45DA9CF8}" srcOrd="0" destOrd="0" presId="urn:microsoft.com/office/officeart/2005/8/layout/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1A55C-E207-4945-8E6A-7C9755C362A5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07EF87-C41B-4F1C-A31C-83F7E59C3E4D}">
      <dgm:prSet phldrT="[Текст]"/>
      <dgm:spPr/>
      <dgm:t>
        <a:bodyPr/>
        <a:lstStyle/>
        <a:p>
          <a:r>
            <a:rPr lang="ru-RU" b="1" dirty="0" smtClean="0"/>
            <a:t>Император</a:t>
          </a:r>
          <a:endParaRPr lang="ru-RU" b="1" dirty="0"/>
        </a:p>
      </dgm:t>
    </dgm:pt>
    <dgm:pt modelId="{5753FB07-7980-4943-9BB0-1657F6259A7D}" type="parTrans" cxnId="{A2882A55-D9F5-424B-9848-144D985B2BCD}">
      <dgm:prSet/>
      <dgm:spPr/>
      <dgm:t>
        <a:bodyPr/>
        <a:lstStyle/>
        <a:p>
          <a:endParaRPr lang="ru-RU"/>
        </a:p>
      </dgm:t>
    </dgm:pt>
    <dgm:pt modelId="{D08473BE-3413-41DA-AF71-33EBAC53F3DF}" type="sibTrans" cxnId="{A2882A55-D9F5-424B-9848-144D985B2BCD}">
      <dgm:prSet/>
      <dgm:spPr/>
      <dgm:t>
        <a:bodyPr/>
        <a:lstStyle/>
        <a:p>
          <a:endParaRPr lang="ru-RU"/>
        </a:p>
      </dgm:t>
    </dgm:pt>
    <dgm:pt modelId="{D362F881-EE10-413E-9405-681365CC381F}">
      <dgm:prSet phldrT="[Текст]" custT="1"/>
      <dgm:spPr/>
      <dgm:t>
        <a:bodyPr/>
        <a:lstStyle/>
        <a:p>
          <a:r>
            <a:rPr lang="ru-RU" sz="2300" b="1" dirty="0" smtClean="0"/>
            <a:t>Сенат</a:t>
          </a:r>
          <a:r>
            <a:rPr lang="ru-RU" sz="2300" dirty="0" smtClean="0"/>
            <a:t> </a:t>
          </a:r>
        </a:p>
        <a:p>
          <a:r>
            <a:rPr lang="ru-RU" sz="2000" dirty="0" smtClean="0"/>
            <a:t>с 1711 г. (9 чел.)</a:t>
          </a:r>
          <a:endParaRPr lang="ru-RU" sz="2000" dirty="0"/>
        </a:p>
      </dgm:t>
    </dgm:pt>
    <dgm:pt modelId="{C2C6DDB3-102E-4282-B05C-E1C21693A899}" type="parTrans" cxnId="{61F946DB-2933-42BD-9342-6E5964C5A10D}">
      <dgm:prSet/>
      <dgm:spPr/>
      <dgm:t>
        <a:bodyPr/>
        <a:lstStyle/>
        <a:p>
          <a:endParaRPr lang="ru-RU"/>
        </a:p>
      </dgm:t>
    </dgm:pt>
    <dgm:pt modelId="{C1995B3B-BC89-4EE3-9DBD-03C639562441}" type="sibTrans" cxnId="{61F946DB-2933-42BD-9342-6E5964C5A10D}">
      <dgm:prSet/>
      <dgm:spPr/>
      <dgm:t>
        <a:bodyPr/>
        <a:lstStyle/>
        <a:p>
          <a:endParaRPr lang="ru-RU"/>
        </a:p>
      </dgm:t>
    </dgm:pt>
    <dgm:pt modelId="{F6A5C51B-03A1-4D1E-AB81-0F518017F9C1}">
      <dgm:prSet phldrT="[Текст]"/>
      <dgm:spPr/>
      <dgm:t>
        <a:bodyPr/>
        <a:lstStyle/>
        <a:p>
          <a:r>
            <a:rPr lang="ru-RU" b="1" dirty="0" smtClean="0"/>
            <a:t>Тайная канцелярия</a:t>
          </a:r>
          <a:endParaRPr lang="ru-RU" b="1" dirty="0"/>
        </a:p>
      </dgm:t>
    </dgm:pt>
    <dgm:pt modelId="{09CD7833-2762-4271-A60F-281629BA975A}" type="parTrans" cxnId="{3B772CED-B289-4F5B-9B2C-AEC953D8C41B}">
      <dgm:prSet/>
      <dgm:spPr/>
      <dgm:t>
        <a:bodyPr/>
        <a:lstStyle/>
        <a:p>
          <a:endParaRPr lang="ru-RU"/>
        </a:p>
      </dgm:t>
    </dgm:pt>
    <dgm:pt modelId="{9BE0415B-5EAB-40BE-8708-0A1C78DF3B24}" type="sibTrans" cxnId="{3B772CED-B289-4F5B-9B2C-AEC953D8C41B}">
      <dgm:prSet/>
      <dgm:spPr/>
      <dgm:t>
        <a:bodyPr/>
        <a:lstStyle/>
        <a:p>
          <a:endParaRPr lang="ru-RU"/>
        </a:p>
      </dgm:t>
    </dgm:pt>
    <dgm:pt modelId="{59085C94-BDDA-4773-96D5-8AE4E7255B3F}">
      <dgm:prSet phldrT="[Текст]" custT="1"/>
      <dgm:spPr/>
      <dgm:t>
        <a:bodyPr/>
        <a:lstStyle/>
        <a:p>
          <a:r>
            <a:rPr lang="ru-RU" sz="2600" b="1" dirty="0" smtClean="0"/>
            <a:t>Св. Синод</a:t>
          </a:r>
        </a:p>
        <a:p>
          <a:r>
            <a:rPr lang="ru-RU" sz="2000" b="0" dirty="0" smtClean="0"/>
            <a:t>с 1721 г.</a:t>
          </a:r>
          <a:endParaRPr lang="ru-RU" sz="2000" b="0" dirty="0"/>
        </a:p>
      </dgm:t>
    </dgm:pt>
    <dgm:pt modelId="{DFF1F846-BFD7-47DC-9568-2E41B376ED43}" type="parTrans" cxnId="{B011564B-C336-4EC0-AA87-7A0003D8C3BD}">
      <dgm:prSet/>
      <dgm:spPr/>
      <dgm:t>
        <a:bodyPr/>
        <a:lstStyle/>
        <a:p>
          <a:endParaRPr lang="ru-RU"/>
        </a:p>
      </dgm:t>
    </dgm:pt>
    <dgm:pt modelId="{0222D6F6-DA9C-4089-821C-A337D64BDA39}" type="sibTrans" cxnId="{B011564B-C336-4EC0-AA87-7A0003D8C3BD}">
      <dgm:prSet/>
      <dgm:spPr/>
      <dgm:t>
        <a:bodyPr/>
        <a:lstStyle/>
        <a:p>
          <a:endParaRPr lang="ru-RU"/>
        </a:p>
      </dgm:t>
    </dgm:pt>
    <dgm:pt modelId="{595A111B-E98B-4429-A82A-DED85AB671F6}">
      <dgm:prSet custT="1"/>
      <dgm:spPr/>
      <dgm:t>
        <a:bodyPr/>
        <a:lstStyle/>
        <a:p>
          <a:r>
            <a:rPr lang="ru-RU" sz="2600" b="1" dirty="0" smtClean="0"/>
            <a:t>Коллегии</a:t>
          </a:r>
        </a:p>
        <a:p>
          <a:r>
            <a:rPr lang="ru-RU" sz="2000" b="0" dirty="0" smtClean="0"/>
            <a:t>с 1718 г. (12 кол.)</a:t>
          </a:r>
          <a:endParaRPr lang="ru-RU" sz="2000" b="0" dirty="0"/>
        </a:p>
      </dgm:t>
    </dgm:pt>
    <dgm:pt modelId="{BF09ACEC-5E1A-463D-9AFE-DE40CA3F8A78}" type="parTrans" cxnId="{611984C7-493A-4A05-B5BB-864441FE674E}">
      <dgm:prSet/>
      <dgm:spPr/>
      <dgm:t>
        <a:bodyPr/>
        <a:lstStyle/>
        <a:p>
          <a:endParaRPr lang="ru-RU"/>
        </a:p>
      </dgm:t>
    </dgm:pt>
    <dgm:pt modelId="{D0E85EBB-1568-4ED0-8024-8D6B652D3FF7}" type="sibTrans" cxnId="{611984C7-493A-4A05-B5BB-864441FE674E}">
      <dgm:prSet/>
      <dgm:spPr/>
      <dgm:t>
        <a:bodyPr/>
        <a:lstStyle/>
        <a:p>
          <a:endParaRPr lang="ru-RU"/>
        </a:p>
      </dgm:t>
    </dgm:pt>
    <dgm:pt modelId="{AB87CEC9-E31F-4CED-9994-102BC10CDFC2}" type="pres">
      <dgm:prSet presAssocID="{6D61A55C-E207-4945-8E6A-7C9755C362A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A28EA1-1776-47A3-B179-63AE78F6750A}" type="pres">
      <dgm:prSet presAssocID="{2F07EF87-C41B-4F1C-A31C-83F7E59C3E4D}" presName="root1" presStyleCnt="0"/>
      <dgm:spPr/>
    </dgm:pt>
    <dgm:pt modelId="{ED562D7F-4C38-4959-A681-5DBFFB748817}" type="pres">
      <dgm:prSet presAssocID="{2F07EF87-C41B-4F1C-A31C-83F7E59C3E4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F16C7F-2C60-468B-A568-DBBC6E0DF10E}" type="pres">
      <dgm:prSet presAssocID="{2F07EF87-C41B-4F1C-A31C-83F7E59C3E4D}" presName="level2hierChild" presStyleCnt="0"/>
      <dgm:spPr/>
    </dgm:pt>
    <dgm:pt modelId="{2BB8FE6F-47DD-4D36-9F8F-67ABC1F93CAB}" type="pres">
      <dgm:prSet presAssocID="{C2C6DDB3-102E-4282-B05C-E1C21693A89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A268E24-94C7-4EAB-9100-B5A42E6A7943}" type="pres">
      <dgm:prSet presAssocID="{C2C6DDB3-102E-4282-B05C-E1C21693A89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8477139-BBD6-44A8-9DDA-E2D4B96D1D39}" type="pres">
      <dgm:prSet presAssocID="{D362F881-EE10-413E-9405-681365CC381F}" presName="root2" presStyleCnt="0"/>
      <dgm:spPr/>
    </dgm:pt>
    <dgm:pt modelId="{342DEAF7-8438-4484-9925-06C672A880C4}" type="pres">
      <dgm:prSet presAssocID="{D362F881-EE10-413E-9405-681365CC381F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CE7F7-1B51-4E6C-A3D6-FC8837E136C6}" type="pres">
      <dgm:prSet presAssocID="{D362F881-EE10-413E-9405-681365CC381F}" presName="level3hierChild" presStyleCnt="0"/>
      <dgm:spPr/>
    </dgm:pt>
    <dgm:pt modelId="{CE436DB8-DF67-4A33-A895-FCF6FC0B9B95}" type="pres">
      <dgm:prSet presAssocID="{BF09ACEC-5E1A-463D-9AFE-DE40CA3F8A78}" presName="conn2-1" presStyleLbl="parChTrans1D3" presStyleIdx="0" presStyleCnt="1"/>
      <dgm:spPr/>
      <dgm:t>
        <a:bodyPr/>
        <a:lstStyle/>
        <a:p>
          <a:endParaRPr lang="ru-RU"/>
        </a:p>
      </dgm:t>
    </dgm:pt>
    <dgm:pt modelId="{2C55A3C1-C6FA-4D16-8FAE-2E399531FA93}" type="pres">
      <dgm:prSet presAssocID="{BF09ACEC-5E1A-463D-9AFE-DE40CA3F8A78}" presName="connTx" presStyleLbl="parChTrans1D3" presStyleIdx="0" presStyleCnt="1"/>
      <dgm:spPr/>
      <dgm:t>
        <a:bodyPr/>
        <a:lstStyle/>
        <a:p>
          <a:endParaRPr lang="ru-RU"/>
        </a:p>
      </dgm:t>
    </dgm:pt>
    <dgm:pt modelId="{63B6799B-0BEB-420D-8D43-828A077E1637}" type="pres">
      <dgm:prSet presAssocID="{595A111B-E98B-4429-A82A-DED85AB671F6}" presName="root2" presStyleCnt="0"/>
      <dgm:spPr/>
    </dgm:pt>
    <dgm:pt modelId="{F0EB207F-F56A-481B-9BC2-E9998BAA9305}" type="pres">
      <dgm:prSet presAssocID="{595A111B-E98B-4429-A82A-DED85AB671F6}" presName="LevelTwoTextNod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6C9B70-8822-45BB-8D10-76E1748420C5}" type="pres">
      <dgm:prSet presAssocID="{595A111B-E98B-4429-A82A-DED85AB671F6}" presName="level3hierChild" presStyleCnt="0"/>
      <dgm:spPr/>
    </dgm:pt>
    <dgm:pt modelId="{63D3E6E3-FFF1-4F82-95C5-CEE9E1D156F0}" type="pres">
      <dgm:prSet presAssocID="{09CD7833-2762-4271-A60F-281629BA975A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AD28D881-45E3-49B0-BD71-C3083FC47EEB}" type="pres">
      <dgm:prSet presAssocID="{09CD7833-2762-4271-A60F-281629BA975A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5CD39DA-5179-4362-B067-69AC1CD1099C}" type="pres">
      <dgm:prSet presAssocID="{F6A5C51B-03A1-4D1E-AB81-0F518017F9C1}" presName="root2" presStyleCnt="0"/>
      <dgm:spPr/>
    </dgm:pt>
    <dgm:pt modelId="{6C3C5B12-EF05-497D-8CFD-6489CF519F64}" type="pres">
      <dgm:prSet presAssocID="{F6A5C51B-03A1-4D1E-AB81-0F518017F9C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3B0AAE-F968-4C4B-903A-FA1B0A085F5F}" type="pres">
      <dgm:prSet presAssocID="{F6A5C51B-03A1-4D1E-AB81-0F518017F9C1}" presName="level3hierChild" presStyleCnt="0"/>
      <dgm:spPr/>
    </dgm:pt>
    <dgm:pt modelId="{048AAA78-8420-4AB1-ABC6-C9AE9E314902}" type="pres">
      <dgm:prSet presAssocID="{DFF1F846-BFD7-47DC-9568-2E41B376ED43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4A1AF0F1-66F8-4FDE-A97C-AA8F5E766561}" type="pres">
      <dgm:prSet presAssocID="{DFF1F846-BFD7-47DC-9568-2E41B376ED43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C811838-9D7D-463A-89A6-30EC4C24B2D9}" type="pres">
      <dgm:prSet presAssocID="{59085C94-BDDA-4773-96D5-8AE4E7255B3F}" presName="root2" presStyleCnt="0"/>
      <dgm:spPr/>
    </dgm:pt>
    <dgm:pt modelId="{85030398-10CB-4DAD-A0AF-22E5BD915380}" type="pres">
      <dgm:prSet presAssocID="{59085C94-BDDA-4773-96D5-8AE4E7255B3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122942-A02F-4A69-B4EB-1EE93E912ECA}" type="pres">
      <dgm:prSet presAssocID="{59085C94-BDDA-4773-96D5-8AE4E7255B3F}" presName="level3hierChild" presStyleCnt="0"/>
      <dgm:spPr/>
    </dgm:pt>
  </dgm:ptLst>
  <dgm:cxnLst>
    <dgm:cxn modelId="{2067E06D-3838-4DDB-BFDE-53D6E4E7067A}" type="presOf" srcId="{09CD7833-2762-4271-A60F-281629BA975A}" destId="{63D3E6E3-FFF1-4F82-95C5-CEE9E1D156F0}" srcOrd="0" destOrd="0" presId="urn:microsoft.com/office/officeart/2005/8/layout/hierarchy2"/>
    <dgm:cxn modelId="{DBFE5D10-BF7F-4AEA-A0E8-F616752A3070}" type="presOf" srcId="{DFF1F846-BFD7-47DC-9568-2E41B376ED43}" destId="{4A1AF0F1-66F8-4FDE-A97C-AA8F5E766561}" srcOrd="1" destOrd="0" presId="urn:microsoft.com/office/officeart/2005/8/layout/hierarchy2"/>
    <dgm:cxn modelId="{6FD50D02-8E6F-4439-A2BF-B3E87D8B629D}" type="presOf" srcId="{BF09ACEC-5E1A-463D-9AFE-DE40CA3F8A78}" destId="{2C55A3C1-C6FA-4D16-8FAE-2E399531FA93}" srcOrd="1" destOrd="0" presId="urn:microsoft.com/office/officeart/2005/8/layout/hierarchy2"/>
    <dgm:cxn modelId="{F4631EA8-41B5-496D-AEA0-7F35A6DF837C}" type="presOf" srcId="{2F07EF87-C41B-4F1C-A31C-83F7E59C3E4D}" destId="{ED562D7F-4C38-4959-A681-5DBFFB748817}" srcOrd="0" destOrd="0" presId="urn:microsoft.com/office/officeart/2005/8/layout/hierarchy2"/>
    <dgm:cxn modelId="{A2882A55-D9F5-424B-9848-144D985B2BCD}" srcId="{6D61A55C-E207-4945-8E6A-7C9755C362A5}" destId="{2F07EF87-C41B-4F1C-A31C-83F7E59C3E4D}" srcOrd="0" destOrd="0" parTransId="{5753FB07-7980-4943-9BB0-1657F6259A7D}" sibTransId="{D08473BE-3413-41DA-AF71-33EBAC53F3DF}"/>
    <dgm:cxn modelId="{B9FA9365-8E1D-4A71-86C6-90771E569BC7}" type="presOf" srcId="{F6A5C51B-03A1-4D1E-AB81-0F518017F9C1}" destId="{6C3C5B12-EF05-497D-8CFD-6489CF519F64}" srcOrd="0" destOrd="0" presId="urn:microsoft.com/office/officeart/2005/8/layout/hierarchy2"/>
    <dgm:cxn modelId="{C483C3C4-D1A2-43D7-A16C-5DDCE70C587F}" type="presOf" srcId="{C2C6DDB3-102E-4282-B05C-E1C21693A899}" destId="{3A268E24-94C7-4EAB-9100-B5A42E6A7943}" srcOrd="1" destOrd="0" presId="urn:microsoft.com/office/officeart/2005/8/layout/hierarchy2"/>
    <dgm:cxn modelId="{5473CFBE-39C5-452F-8E46-14E1F86F1BAB}" type="presOf" srcId="{6D61A55C-E207-4945-8E6A-7C9755C362A5}" destId="{AB87CEC9-E31F-4CED-9994-102BC10CDFC2}" srcOrd="0" destOrd="0" presId="urn:microsoft.com/office/officeart/2005/8/layout/hierarchy2"/>
    <dgm:cxn modelId="{180C533F-00FC-47C7-8255-73FF238843C0}" type="presOf" srcId="{DFF1F846-BFD7-47DC-9568-2E41B376ED43}" destId="{048AAA78-8420-4AB1-ABC6-C9AE9E314902}" srcOrd="0" destOrd="0" presId="urn:microsoft.com/office/officeart/2005/8/layout/hierarchy2"/>
    <dgm:cxn modelId="{CDF4985B-8BAE-4918-8F0D-B4381BD15AD9}" type="presOf" srcId="{595A111B-E98B-4429-A82A-DED85AB671F6}" destId="{F0EB207F-F56A-481B-9BC2-E9998BAA9305}" srcOrd="0" destOrd="0" presId="urn:microsoft.com/office/officeart/2005/8/layout/hierarchy2"/>
    <dgm:cxn modelId="{03720D07-E4CC-4530-B912-00519B4D80EE}" type="presOf" srcId="{C2C6DDB3-102E-4282-B05C-E1C21693A899}" destId="{2BB8FE6F-47DD-4D36-9F8F-67ABC1F93CAB}" srcOrd="0" destOrd="0" presId="urn:microsoft.com/office/officeart/2005/8/layout/hierarchy2"/>
    <dgm:cxn modelId="{8DD30383-BB2D-409D-AB05-571807F1CB78}" type="presOf" srcId="{BF09ACEC-5E1A-463D-9AFE-DE40CA3F8A78}" destId="{CE436DB8-DF67-4A33-A895-FCF6FC0B9B95}" srcOrd="0" destOrd="0" presId="urn:microsoft.com/office/officeart/2005/8/layout/hierarchy2"/>
    <dgm:cxn modelId="{61F946DB-2933-42BD-9342-6E5964C5A10D}" srcId="{2F07EF87-C41B-4F1C-A31C-83F7E59C3E4D}" destId="{D362F881-EE10-413E-9405-681365CC381F}" srcOrd="0" destOrd="0" parTransId="{C2C6DDB3-102E-4282-B05C-E1C21693A899}" sibTransId="{C1995B3B-BC89-4EE3-9DBD-03C639562441}"/>
    <dgm:cxn modelId="{35BEB4EA-8F73-4570-A038-B8368E5ABAD0}" type="presOf" srcId="{09CD7833-2762-4271-A60F-281629BA975A}" destId="{AD28D881-45E3-49B0-BD71-C3083FC47EEB}" srcOrd="1" destOrd="0" presId="urn:microsoft.com/office/officeart/2005/8/layout/hierarchy2"/>
    <dgm:cxn modelId="{8874438C-965F-49EA-81F2-A46848D167AD}" type="presOf" srcId="{59085C94-BDDA-4773-96D5-8AE4E7255B3F}" destId="{85030398-10CB-4DAD-A0AF-22E5BD915380}" srcOrd="0" destOrd="0" presId="urn:microsoft.com/office/officeart/2005/8/layout/hierarchy2"/>
    <dgm:cxn modelId="{3B772CED-B289-4F5B-9B2C-AEC953D8C41B}" srcId="{2F07EF87-C41B-4F1C-A31C-83F7E59C3E4D}" destId="{F6A5C51B-03A1-4D1E-AB81-0F518017F9C1}" srcOrd="1" destOrd="0" parTransId="{09CD7833-2762-4271-A60F-281629BA975A}" sibTransId="{9BE0415B-5EAB-40BE-8708-0A1C78DF3B24}"/>
    <dgm:cxn modelId="{611984C7-493A-4A05-B5BB-864441FE674E}" srcId="{D362F881-EE10-413E-9405-681365CC381F}" destId="{595A111B-E98B-4429-A82A-DED85AB671F6}" srcOrd="0" destOrd="0" parTransId="{BF09ACEC-5E1A-463D-9AFE-DE40CA3F8A78}" sibTransId="{D0E85EBB-1568-4ED0-8024-8D6B652D3FF7}"/>
    <dgm:cxn modelId="{5654E09E-5441-4B6D-8406-DE1AFA624CE3}" type="presOf" srcId="{D362F881-EE10-413E-9405-681365CC381F}" destId="{342DEAF7-8438-4484-9925-06C672A880C4}" srcOrd="0" destOrd="0" presId="urn:microsoft.com/office/officeart/2005/8/layout/hierarchy2"/>
    <dgm:cxn modelId="{B011564B-C336-4EC0-AA87-7A0003D8C3BD}" srcId="{2F07EF87-C41B-4F1C-A31C-83F7E59C3E4D}" destId="{59085C94-BDDA-4773-96D5-8AE4E7255B3F}" srcOrd="2" destOrd="0" parTransId="{DFF1F846-BFD7-47DC-9568-2E41B376ED43}" sibTransId="{0222D6F6-DA9C-4089-821C-A337D64BDA39}"/>
    <dgm:cxn modelId="{91D1605D-FFE2-49F3-8F5A-CB37C8AF3DCF}" type="presParOf" srcId="{AB87CEC9-E31F-4CED-9994-102BC10CDFC2}" destId="{D5A28EA1-1776-47A3-B179-63AE78F6750A}" srcOrd="0" destOrd="0" presId="urn:microsoft.com/office/officeart/2005/8/layout/hierarchy2"/>
    <dgm:cxn modelId="{66AC3C27-BAA0-4373-AE0E-40002A1ACB34}" type="presParOf" srcId="{D5A28EA1-1776-47A3-B179-63AE78F6750A}" destId="{ED562D7F-4C38-4959-A681-5DBFFB748817}" srcOrd="0" destOrd="0" presId="urn:microsoft.com/office/officeart/2005/8/layout/hierarchy2"/>
    <dgm:cxn modelId="{62E588BF-29CB-4F88-B804-8F864D80C765}" type="presParOf" srcId="{D5A28EA1-1776-47A3-B179-63AE78F6750A}" destId="{EEF16C7F-2C60-468B-A568-DBBC6E0DF10E}" srcOrd="1" destOrd="0" presId="urn:microsoft.com/office/officeart/2005/8/layout/hierarchy2"/>
    <dgm:cxn modelId="{EEC3F39F-8D99-42F4-A0C6-C5E8BDB09258}" type="presParOf" srcId="{EEF16C7F-2C60-468B-A568-DBBC6E0DF10E}" destId="{2BB8FE6F-47DD-4D36-9F8F-67ABC1F93CAB}" srcOrd="0" destOrd="0" presId="urn:microsoft.com/office/officeart/2005/8/layout/hierarchy2"/>
    <dgm:cxn modelId="{F8C61C80-8964-43C9-8629-8ADC3B1192BF}" type="presParOf" srcId="{2BB8FE6F-47DD-4D36-9F8F-67ABC1F93CAB}" destId="{3A268E24-94C7-4EAB-9100-B5A42E6A7943}" srcOrd="0" destOrd="0" presId="urn:microsoft.com/office/officeart/2005/8/layout/hierarchy2"/>
    <dgm:cxn modelId="{6931118D-656D-496C-B306-2077E0B7A1FE}" type="presParOf" srcId="{EEF16C7F-2C60-468B-A568-DBBC6E0DF10E}" destId="{08477139-BBD6-44A8-9DDA-E2D4B96D1D39}" srcOrd="1" destOrd="0" presId="urn:microsoft.com/office/officeart/2005/8/layout/hierarchy2"/>
    <dgm:cxn modelId="{18E37972-A620-4D1D-A911-F4FEE45C82D2}" type="presParOf" srcId="{08477139-BBD6-44A8-9DDA-E2D4B96D1D39}" destId="{342DEAF7-8438-4484-9925-06C672A880C4}" srcOrd="0" destOrd="0" presId="urn:microsoft.com/office/officeart/2005/8/layout/hierarchy2"/>
    <dgm:cxn modelId="{89DF4DF8-65C0-4384-BD8A-DC3EADF268F7}" type="presParOf" srcId="{08477139-BBD6-44A8-9DDA-E2D4B96D1D39}" destId="{E9BCE7F7-1B51-4E6C-A3D6-FC8837E136C6}" srcOrd="1" destOrd="0" presId="urn:microsoft.com/office/officeart/2005/8/layout/hierarchy2"/>
    <dgm:cxn modelId="{D388DC2C-F1DD-4968-94C9-798F8AFAA352}" type="presParOf" srcId="{E9BCE7F7-1B51-4E6C-A3D6-FC8837E136C6}" destId="{CE436DB8-DF67-4A33-A895-FCF6FC0B9B95}" srcOrd="0" destOrd="0" presId="urn:microsoft.com/office/officeart/2005/8/layout/hierarchy2"/>
    <dgm:cxn modelId="{D99196DB-F0A0-4244-B8C6-4A4C7580E2BA}" type="presParOf" srcId="{CE436DB8-DF67-4A33-A895-FCF6FC0B9B95}" destId="{2C55A3C1-C6FA-4D16-8FAE-2E399531FA93}" srcOrd="0" destOrd="0" presId="urn:microsoft.com/office/officeart/2005/8/layout/hierarchy2"/>
    <dgm:cxn modelId="{D7BAEE8C-8336-4119-8320-07C50A306420}" type="presParOf" srcId="{E9BCE7F7-1B51-4E6C-A3D6-FC8837E136C6}" destId="{63B6799B-0BEB-420D-8D43-828A077E1637}" srcOrd="1" destOrd="0" presId="urn:microsoft.com/office/officeart/2005/8/layout/hierarchy2"/>
    <dgm:cxn modelId="{952B150A-7CC4-4AF0-A2C5-59EB08F4B72C}" type="presParOf" srcId="{63B6799B-0BEB-420D-8D43-828A077E1637}" destId="{F0EB207F-F56A-481B-9BC2-E9998BAA9305}" srcOrd="0" destOrd="0" presId="urn:microsoft.com/office/officeart/2005/8/layout/hierarchy2"/>
    <dgm:cxn modelId="{4EFA6467-995D-494F-A56C-5ABB89713E07}" type="presParOf" srcId="{63B6799B-0BEB-420D-8D43-828A077E1637}" destId="{D06C9B70-8822-45BB-8D10-76E1748420C5}" srcOrd="1" destOrd="0" presId="urn:microsoft.com/office/officeart/2005/8/layout/hierarchy2"/>
    <dgm:cxn modelId="{F523A0D7-C8DE-46C7-B037-0787680E932D}" type="presParOf" srcId="{EEF16C7F-2C60-468B-A568-DBBC6E0DF10E}" destId="{63D3E6E3-FFF1-4F82-95C5-CEE9E1D156F0}" srcOrd="2" destOrd="0" presId="urn:microsoft.com/office/officeart/2005/8/layout/hierarchy2"/>
    <dgm:cxn modelId="{82A4C6E9-CF7B-4F21-AD61-CCE9642D9D70}" type="presParOf" srcId="{63D3E6E3-FFF1-4F82-95C5-CEE9E1D156F0}" destId="{AD28D881-45E3-49B0-BD71-C3083FC47EEB}" srcOrd="0" destOrd="0" presId="urn:microsoft.com/office/officeart/2005/8/layout/hierarchy2"/>
    <dgm:cxn modelId="{39C91960-ABF2-4D5F-967B-E5DA72D368A2}" type="presParOf" srcId="{EEF16C7F-2C60-468B-A568-DBBC6E0DF10E}" destId="{A5CD39DA-5179-4362-B067-69AC1CD1099C}" srcOrd="3" destOrd="0" presId="urn:microsoft.com/office/officeart/2005/8/layout/hierarchy2"/>
    <dgm:cxn modelId="{05B29A7D-FC87-41AF-8179-A1CB7E2142E5}" type="presParOf" srcId="{A5CD39DA-5179-4362-B067-69AC1CD1099C}" destId="{6C3C5B12-EF05-497D-8CFD-6489CF519F64}" srcOrd="0" destOrd="0" presId="urn:microsoft.com/office/officeart/2005/8/layout/hierarchy2"/>
    <dgm:cxn modelId="{C7E46282-2328-4BE0-993F-280D296371A5}" type="presParOf" srcId="{A5CD39DA-5179-4362-B067-69AC1CD1099C}" destId="{033B0AAE-F968-4C4B-903A-FA1B0A085F5F}" srcOrd="1" destOrd="0" presId="urn:microsoft.com/office/officeart/2005/8/layout/hierarchy2"/>
    <dgm:cxn modelId="{6AF87FE6-8E60-4004-AC57-53FA52CA817B}" type="presParOf" srcId="{EEF16C7F-2C60-468B-A568-DBBC6E0DF10E}" destId="{048AAA78-8420-4AB1-ABC6-C9AE9E314902}" srcOrd="4" destOrd="0" presId="urn:microsoft.com/office/officeart/2005/8/layout/hierarchy2"/>
    <dgm:cxn modelId="{2FA23CFD-C8B1-4018-AF5D-27E656E9DF4C}" type="presParOf" srcId="{048AAA78-8420-4AB1-ABC6-C9AE9E314902}" destId="{4A1AF0F1-66F8-4FDE-A97C-AA8F5E766561}" srcOrd="0" destOrd="0" presId="urn:microsoft.com/office/officeart/2005/8/layout/hierarchy2"/>
    <dgm:cxn modelId="{6047624C-004A-43C1-BFB6-31475A4037D0}" type="presParOf" srcId="{EEF16C7F-2C60-468B-A568-DBBC6E0DF10E}" destId="{CC811838-9D7D-463A-89A6-30EC4C24B2D9}" srcOrd="5" destOrd="0" presId="urn:microsoft.com/office/officeart/2005/8/layout/hierarchy2"/>
    <dgm:cxn modelId="{AD52C258-072B-48C5-A530-6A7A97C981BA}" type="presParOf" srcId="{CC811838-9D7D-463A-89A6-30EC4C24B2D9}" destId="{85030398-10CB-4DAD-A0AF-22E5BD915380}" srcOrd="0" destOrd="0" presId="urn:microsoft.com/office/officeart/2005/8/layout/hierarchy2"/>
    <dgm:cxn modelId="{2C893FE7-961C-4570-A9B4-FD93EEAB16D6}" type="presParOf" srcId="{CC811838-9D7D-463A-89A6-30EC4C24B2D9}" destId="{BC122942-A02F-4A69-B4EB-1EE93E912ECA}" srcOrd="1" destOrd="0" presId="urn:microsoft.com/office/officeart/2005/8/layout/hierarchy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20F45F-C103-48A4-8A7C-F32C085CBE7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A50692-6510-4DDE-BCF7-39DD1EF53E9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Создан в 1711 г. в Москве</a:t>
          </a:r>
          <a:endParaRPr lang="ru-RU" sz="2000" b="1" dirty="0"/>
        </a:p>
      </dgm:t>
    </dgm:pt>
    <dgm:pt modelId="{FF9C44E2-5D28-4882-B68A-FB59ED38EB76}" type="parTrans" cxnId="{1BC9C8C5-8095-4AFB-86EA-87E9219C74D8}">
      <dgm:prSet/>
      <dgm:spPr/>
      <dgm:t>
        <a:bodyPr/>
        <a:lstStyle/>
        <a:p>
          <a:endParaRPr lang="ru-RU"/>
        </a:p>
      </dgm:t>
    </dgm:pt>
    <dgm:pt modelId="{3832962B-6BBD-43F2-AF5D-A43EA25E19E6}" type="sibTrans" cxnId="{1BC9C8C5-8095-4AFB-86EA-87E9219C74D8}">
      <dgm:prSet/>
      <dgm:spPr/>
      <dgm:t>
        <a:bodyPr/>
        <a:lstStyle/>
        <a:p>
          <a:endParaRPr lang="ru-RU"/>
        </a:p>
      </dgm:t>
    </dgm:pt>
    <dgm:pt modelId="{A0B81230-58ED-46ED-BC30-1EE16C7DCB81}">
      <dgm:prSet phldrT="[Текст]" custT="1"/>
      <dgm:spPr/>
      <dgm:t>
        <a:bodyPr/>
        <a:lstStyle/>
        <a:p>
          <a:r>
            <a:rPr lang="ru-RU" sz="2000" b="1" dirty="0" smtClean="0"/>
            <a:t>Образовались московская и петербургская канцелярии Сената и два архива</a:t>
          </a:r>
          <a:endParaRPr lang="ru-RU" sz="2000" b="1" dirty="0"/>
        </a:p>
      </dgm:t>
    </dgm:pt>
    <dgm:pt modelId="{34DAC3CD-FB9E-40E0-955E-270C403B238E}" type="parTrans" cxnId="{E6268DD7-1821-4263-8B01-C337A6624F08}">
      <dgm:prSet/>
      <dgm:spPr/>
      <dgm:t>
        <a:bodyPr/>
        <a:lstStyle/>
        <a:p>
          <a:endParaRPr lang="ru-RU"/>
        </a:p>
      </dgm:t>
    </dgm:pt>
    <dgm:pt modelId="{88B9BA0C-5F92-453F-BD59-6BCEDC5253F8}" type="sibTrans" cxnId="{E6268DD7-1821-4263-8B01-C337A6624F08}">
      <dgm:prSet/>
      <dgm:spPr/>
      <dgm:t>
        <a:bodyPr/>
        <a:lstStyle/>
        <a:p>
          <a:endParaRPr lang="ru-RU"/>
        </a:p>
      </dgm:t>
    </dgm:pt>
    <dgm:pt modelId="{4C9218EF-A984-4F6B-A6E7-63491AE4C20D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Переведен в 1713 г. в Петербург</a:t>
          </a:r>
          <a:endParaRPr lang="ru-RU" sz="2000" b="1" dirty="0"/>
        </a:p>
      </dgm:t>
    </dgm:pt>
    <dgm:pt modelId="{7D4A82F6-4599-4261-9F84-8750BA7ACB0B}" type="parTrans" cxnId="{D3C1309F-CF25-4BE1-85B1-6BC1DE7AA499}">
      <dgm:prSet/>
      <dgm:spPr/>
      <dgm:t>
        <a:bodyPr/>
        <a:lstStyle/>
        <a:p>
          <a:endParaRPr lang="ru-RU"/>
        </a:p>
      </dgm:t>
    </dgm:pt>
    <dgm:pt modelId="{AA659C95-1D1E-4729-BD65-856B58B8A84E}" type="sibTrans" cxnId="{D3C1309F-CF25-4BE1-85B1-6BC1DE7AA499}">
      <dgm:prSet/>
      <dgm:spPr/>
      <dgm:t>
        <a:bodyPr/>
        <a:lstStyle/>
        <a:p>
          <a:endParaRPr lang="ru-RU"/>
        </a:p>
      </dgm:t>
    </dgm:pt>
    <dgm:pt modelId="{ADFD9333-4A60-46E7-9DE0-30523D2D5F6B}" type="pres">
      <dgm:prSet presAssocID="{0120F45F-C103-48A4-8A7C-F32C085CBE7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FE8CEA-8C2C-4F7E-BD71-6B9754729063}" type="pres">
      <dgm:prSet presAssocID="{0120F45F-C103-48A4-8A7C-F32C085CBE72}" presName="dummyMaxCanvas" presStyleCnt="0">
        <dgm:presLayoutVars/>
      </dgm:prSet>
      <dgm:spPr/>
    </dgm:pt>
    <dgm:pt modelId="{A313C4BA-0B28-4ED3-9C70-B7229D38D5D4}" type="pres">
      <dgm:prSet presAssocID="{0120F45F-C103-48A4-8A7C-F32C085CBE7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8E087-56BA-4442-8E89-05EF64A9642E}" type="pres">
      <dgm:prSet presAssocID="{0120F45F-C103-48A4-8A7C-F32C085CBE7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828D5D-80F0-48C7-A8EC-168AF6A19ECB}" type="pres">
      <dgm:prSet presAssocID="{0120F45F-C103-48A4-8A7C-F32C085CBE72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3812F-8B6B-4E83-9149-392BB7B623BA}" type="pres">
      <dgm:prSet presAssocID="{0120F45F-C103-48A4-8A7C-F32C085CBE7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9E548-6EF6-4B91-B7C5-FCF08C43F56E}" type="pres">
      <dgm:prSet presAssocID="{0120F45F-C103-48A4-8A7C-F32C085CBE7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9300E-27F0-49B2-B3C7-16F31707E436}" type="pres">
      <dgm:prSet presAssocID="{0120F45F-C103-48A4-8A7C-F32C085CBE7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3AD19-2E65-4375-BDBB-E7BA2C4E4E36}" type="pres">
      <dgm:prSet presAssocID="{0120F45F-C103-48A4-8A7C-F32C085CBE7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AB791-7910-4D06-8507-BF647770F51C}" type="pres">
      <dgm:prSet presAssocID="{0120F45F-C103-48A4-8A7C-F32C085CBE7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B91C8E-1FC2-411E-A81B-CB01E44F1BC8}" type="presOf" srcId="{A0B81230-58ED-46ED-BC30-1EE16C7DCB81}" destId="{40AAB791-7910-4D06-8507-BF647770F51C}" srcOrd="1" destOrd="0" presId="urn:microsoft.com/office/officeart/2005/8/layout/vProcess5"/>
    <dgm:cxn modelId="{1BC9C8C5-8095-4AFB-86EA-87E9219C74D8}" srcId="{0120F45F-C103-48A4-8A7C-F32C085CBE72}" destId="{4DA50692-6510-4DDE-BCF7-39DD1EF53E93}" srcOrd="0" destOrd="0" parTransId="{FF9C44E2-5D28-4882-B68A-FB59ED38EB76}" sibTransId="{3832962B-6BBD-43F2-AF5D-A43EA25E19E6}"/>
    <dgm:cxn modelId="{65241F37-E26C-456A-874A-B27BFA3D7C48}" type="presOf" srcId="{4C9218EF-A984-4F6B-A6E7-63491AE4C20D}" destId="{36F3AD19-2E65-4375-BDBB-E7BA2C4E4E36}" srcOrd="1" destOrd="0" presId="urn:microsoft.com/office/officeart/2005/8/layout/vProcess5"/>
    <dgm:cxn modelId="{C8157447-6D8A-4789-BD79-CCAF1205C50E}" type="presOf" srcId="{0120F45F-C103-48A4-8A7C-F32C085CBE72}" destId="{ADFD9333-4A60-46E7-9DE0-30523D2D5F6B}" srcOrd="0" destOrd="0" presId="urn:microsoft.com/office/officeart/2005/8/layout/vProcess5"/>
    <dgm:cxn modelId="{4A1ABB71-682F-41D6-8A9D-6555D556F784}" type="presOf" srcId="{4C9218EF-A984-4F6B-A6E7-63491AE4C20D}" destId="{4AF8E087-56BA-4442-8E89-05EF64A9642E}" srcOrd="0" destOrd="0" presId="urn:microsoft.com/office/officeart/2005/8/layout/vProcess5"/>
    <dgm:cxn modelId="{D3C1309F-CF25-4BE1-85B1-6BC1DE7AA499}" srcId="{0120F45F-C103-48A4-8A7C-F32C085CBE72}" destId="{4C9218EF-A984-4F6B-A6E7-63491AE4C20D}" srcOrd="1" destOrd="0" parTransId="{7D4A82F6-4599-4261-9F84-8750BA7ACB0B}" sibTransId="{AA659C95-1D1E-4729-BD65-856B58B8A84E}"/>
    <dgm:cxn modelId="{59959CC0-FE09-4018-AC1E-45DAC2D5CFD9}" type="presOf" srcId="{4DA50692-6510-4DDE-BCF7-39DD1EF53E93}" destId="{8D89300E-27F0-49B2-B3C7-16F31707E436}" srcOrd="1" destOrd="0" presId="urn:microsoft.com/office/officeart/2005/8/layout/vProcess5"/>
    <dgm:cxn modelId="{D88FB018-37A1-4096-B6D5-0E3C53B6BBA2}" type="presOf" srcId="{3832962B-6BBD-43F2-AF5D-A43EA25E19E6}" destId="{55A3812F-8B6B-4E83-9149-392BB7B623BA}" srcOrd="0" destOrd="0" presId="urn:microsoft.com/office/officeart/2005/8/layout/vProcess5"/>
    <dgm:cxn modelId="{E6268DD7-1821-4263-8B01-C337A6624F08}" srcId="{0120F45F-C103-48A4-8A7C-F32C085CBE72}" destId="{A0B81230-58ED-46ED-BC30-1EE16C7DCB81}" srcOrd="2" destOrd="0" parTransId="{34DAC3CD-FB9E-40E0-955E-270C403B238E}" sibTransId="{88B9BA0C-5F92-453F-BD59-6BCEDC5253F8}"/>
    <dgm:cxn modelId="{9357BDAC-2AA4-431F-8BB2-0962BCC6857B}" type="presOf" srcId="{4DA50692-6510-4DDE-BCF7-39DD1EF53E93}" destId="{A313C4BA-0B28-4ED3-9C70-B7229D38D5D4}" srcOrd="0" destOrd="0" presId="urn:microsoft.com/office/officeart/2005/8/layout/vProcess5"/>
    <dgm:cxn modelId="{5A943A13-39BC-49CA-BBF4-E9FC22E927B0}" type="presOf" srcId="{A0B81230-58ED-46ED-BC30-1EE16C7DCB81}" destId="{DA828D5D-80F0-48C7-A8EC-168AF6A19ECB}" srcOrd="0" destOrd="0" presId="urn:microsoft.com/office/officeart/2005/8/layout/vProcess5"/>
    <dgm:cxn modelId="{8A70F674-D9E2-43A1-8435-A388C2BEC21A}" type="presOf" srcId="{AA659C95-1D1E-4729-BD65-856B58B8A84E}" destId="{C9F9E548-6EF6-4B91-B7C5-FCF08C43F56E}" srcOrd="0" destOrd="0" presId="urn:microsoft.com/office/officeart/2005/8/layout/vProcess5"/>
    <dgm:cxn modelId="{104418EA-44D2-4A0B-9FCF-B321CE6C51C0}" type="presParOf" srcId="{ADFD9333-4A60-46E7-9DE0-30523D2D5F6B}" destId="{C4FE8CEA-8C2C-4F7E-BD71-6B9754729063}" srcOrd="0" destOrd="0" presId="urn:microsoft.com/office/officeart/2005/8/layout/vProcess5"/>
    <dgm:cxn modelId="{F5407A6E-66A2-4126-A6AD-05CB59FD9500}" type="presParOf" srcId="{ADFD9333-4A60-46E7-9DE0-30523D2D5F6B}" destId="{A313C4BA-0B28-4ED3-9C70-B7229D38D5D4}" srcOrd="1" destOrd="0" presId="urn:microsoft.com/office/officeart/2005/8/layout/vProcess5"/>
    <dgm:cxn modelId="{BD463A76-EAD4-42DC-B64D-3D73B0772E01}" type="presParOf" srcId="{ADFD9333-4A60-46E7-9DE0-30523D2D5F6B}" destId="{4AF8E087-56BA-4442-8E89-05EF64A9642E}" srcOrd="2" destOrd="0" presId="urn:microsoft.com/office/officeart/2005/8/layout/vProcess5"/>
    <dgm:cxn modelId="{52A96F15-99C7-4F10-BCEC-87D8C396EC88}" type="presParOf" srcId="{ADFD9333-4A60-46E7-9DE0-30523D2D5F6B}" destId="{DA828D5D-80F0-48C7-A8EC-168AF6A19ECB}" srcOrd="3" destOrd="0" presId="urn:microsoft.com/office/officeart/2005/8/layout/vProcess5"/>
    <dgm:cxn modelId="{7C225FC2-4843-4C25-8C80-50D114FC98C7}" type="presParOf" srcId="{ADFD9333-4A60-46E7-9DE0-30523D2D5F6B}" destId="{55A3812F-8B6B-4E83-9149-392BB7B623BA}" srcOrd="4" destOrd="0" presId="urn:microsoft.com/office/officeart/2005/8/layout/vProcess5"/>
    <dgm:cxn modelId="{2BE0D5D9-E7BD-4850-91B4-35F79F3E5BC7}" type="presParOf" srcId="{ADFD9333-4A60-46E7-9DE0-30523D2D5F6B}" destId="{C9F9E548-6EF6-4B91-B7C5-FCF08C43F56E}" srcOrd="5" destOrd="0" presId="urn:microsoft.com/office/officeart/2005/8/layout/vProcess5"/>
    <dgm:cxn modelId="{AE2944B1-0673-4D1F-A0B0-8F3BCAFA3944}" type="presParOf" srcId="{ADFD9333-4A60-46E7-9DE0-30523D2D5F6B}" destId="{8D89300E-27F0-49B2-B3C7-16F31707E436}" srcOrd="6" destOrd="0" presId="urn:microsoft.com/office/officeart/2005/8/layout/vProcess5"/>
    <dgm:cxn modelId="{B08860E0-C7F4-45BE-9E48-89DF4131EA55}" type="presParOf" srcId="{ADFD9333-4A60-46E7-9DE0-30523D2D5F6B}" destId="{36F3AD19-2E65-4375-BDBB-E7BA2C4E4E36}" srcOrd="7" destOrd="0" presId="urn:microsoft.com/office/officeart/2005/8/layout/vProcess5"/>
    <dgm:cxn modelId="{52FD650A-B0C8-401B-8361-B312B318FA48}" type="presParOf" srcId="{ADFD9333-4A60-46E7-9DE0-30523D2D5F6B}" destId="{40AAB791-7910-4D06-8507-BF647770F51C}" srcOrd="8" destOrd="0" presId="urn:microsoft.com/office/officeart/2005/8/layout/vProcess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3D2FB3-26F4-4068-BEF2-3AB22BD3475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830683-8726-4442-B269-666C835278DF}">
      <dgm:prSet phldrT="[Текст]"/>
      <dgm:spPr/>
      <dgm:t>
        <a:bodyPr/>
        <a:lstStyle/>
        <a:p>
          <a:r>
            <a:rPr lang="ru-RU" dirty="0" smtClean="0"/>
            <a:t>Для ведения войны</a:t>
          </a:r>
          <a:endParaRPr lang="ru-RU" dirty="0"/>
        </a:p>
      </dgm:t>
    </dgm:pt>
    <dgm:pt modelId="{3B015F87-97A4-4B6B-97F2-55A5F22EECCC}" type="parTrans" cxnId="{195BF348-2596-444B-895E-75B424886D64}">
      <dgm:prSet/>
      <dgm:spPr/>
      <dgm:t>
        <a:bodyPr/>
        <a:lstStyle/>
        <a:p>
          <a:endParaRPr lang="ru-RU"/>
        </a:p>
      </dgm:t>
    </dgm:pt>
    <dgm:pt modelId="{406D4D8E-D685-4C8C-A44B-5FAE9801CA6A}" type="sibTrans" cxnId="{195BF348-2596-444B-895E-75B424886D64}">
      <dgm:prSet/>
      <dgm:spPr/>
      <dgm:t>
        <a:bodyPr/>
        <a:lstStyle/>
        <a:p>
          <a:endParaRPr lang="ru-RU"/>
        </a:p>
      </dgm:t>
    </dgm:pt>
    <dgm:pt modelId="{2BBB45F1-954B-4D32-99D7-A4AEE6200651}">
      <dgm:prSet phldrT="[Текст]"/>
      <dgm:spPr/>
      <dgm:t>
        <a:bodyPr/>
        <a:lstStyle/>
        <a:p>
          <a:r>
            <a:rPr lang="ru-RU" dirty="0" smtClean="0"/>
            <a:t>документы, содержавшие сведения о войнах, различных договорах, о других контактах с зарубежными странами</a:t>
          </a:r>
          <a:endParaRPr lang="ru-RU" dirty="0"/>
        </a:p>
      </dgm:t>
    </dgm:pt>
    <dgm:pt modelId="{E7974157-8F0A-4290-915E-F09EE5D8B273}" type="parTrans" cxnId="{A0D88A32-936F-4B9D-9640-EA26DE2CFEAB}">
      <dgm:prSet/>
      <dgm:spPr/>
      <dgm:t>
        <a:bodyPr/>
        <a:lstStyle/>
        <a:p>
          <a:endParaRPr lang="ru-RU"/>
        </a:p>
      </dgm:t>
    </dgm:pt>
    <dgm:pt modelId="{7B773A51-2525-4438-BE62-FB99394963B2}" type="sibTrans" cxnId="{A0D88A32-936F-4B9D-9640-EA26DE2CFEAB}">
      <dgm:prSet/>
      <dgm:spPr/>
      <dgm:t>
        <a:bodyPr/>
        <a:lstStyle/>
        <a:p>
          <a:endParaRPr lang="ru-RU"/>
        </a:p>
      </dgm:t>
    </dgm:pt>
    <dgm:pt modelId="{96FC37A7-8910-4BA9-8927-CFF7AFD5200C}">
      <dgm:prSet phldrT="[Текст]"/>
      <dgm:spPr/>
      <dgm:t>
        <a:bodyPr/>
        <a:lstStyle/>
        <a:p>
          <a:r>
            <a:rPr lang="ru-RU" dirty="0" smtClean="0"/>
            <a:t>Для собирания памятников прошлого </a:t>
          </a:r>
          <a:endParaRPr lang="ru-RU" dirty="0"/>
        </a:p>
      </dgm:t>
    </dgm:pt>
    <dgm:pt modelId="{C3C3F4D1-DBD2-42CA-B0C3-6010E675F1FD}" type="parTrans" cxnId="{89E50F87-FC7C-41B1-B474-980B3E81A94E}">
      <dgm:prSet/>
      <dgm:spPr/>
      <dgm:t>
        <a:bodyPr/>
        <a:lstStyle/>
        <a:p>
          <a:endParaRPr lang="ru-RU"/>
        </a:p>
      </dgm:t>
    </dgm:pt>
    <dgm:pt modelId="{A1E0FFA5-4329-4247-B596-F6974FBA5C7B}" type="sibTrans" cxnId="{89E50F87-FC7C-41B1-B474-980B3E81A94E}">
      <dgm:prSet/>
      <dgm:spPr/>
      <dgm:t>
        <a:bodyPr/>
        <a:lstStyle/>
        <a:p>
          <a:endParaRPr lang="ru-RU"/>
        </a:p>
      </dgm:t>
    </dgm:pt>
    <dgm:pt modelId="{191DB20A-D1C0-4949-8007-92AA716A62E8}">
      <dgm:prSet phldrT="[Текст]"/>
      <dgm:spPr/>
      <dgm:t>
        <a:bodyPr/>
        <a:lstStyle/>
        <a:p>
          <a:r>
            <a:rPr lang="ru-RU" dirty="0" smtClean="0"/>
            <a:t>архивные документы и рукописи, археологические находки, заспиртованные живые существа с аномалиями развития (общее название «раритеты» и «</a:t>
          </a:r>
          <a:r>
            <a:rPr lang="ru-RU" dirty="0" err="1" smtClean="0"/>
            <a:t>куриозитеты</a:t>
          </a:r>
          <a:r>
            <a:rPr lang="ru-RU" dirty="0" smtClean="0"/>
            <a:t>»);</a:t>
          </a:r>
          <a:endParaRPr lang="ru-RU" dirty="0"/>
        </a:p>
      </dgm:t>
    </dgm:pt>
    <dgm:pt modelId="{2EA3A662-7B52-4D26-9DA6-50FA387C2B68}" type="parTrans" cxnId="{BE5AEDDF-33E7-4498-A9B0-3A16AF9EF6E5}">
      <dgm:prSet/>
      <dgm:spPr/>
      <dgm:t>
        <a:bodyPr/>
        <a:lstStyle/>
        <a:p>
          <a:endParaRPr lang="ru-RU"/>
        </a:p>
      </dgm:t>
    </dgm:pt>
    <dgm:pt modelId="{0DEA6081-A503-404F-8B6B-6C79CA24997C}" type="sibTrans" cxnId="{BE5AEDDF-33E7-4498-A9B0-3A16AF9EF6E5}">
      <dgm:prSet/>
      <dgm:spPr/>
      <dgm:t>
        <a:bodyPr/>
        <a:lstStyle/>
        <a:p>
          <a:endParaRPr lang="ru-RU"/>
        </a:p>
      </dgm:t>
    </dgm:pt>
    <dgm:pt modelId="{E4396AD2-103C-40D1-A01B-80E8A870C227}">
      <dgm:prSet phldrT="[Текст]"/>
      <dgm:spPr/>
      <dgm:t>
        <a:bodyPr/>
        <a:lstStyle/>
        <a:p>
          <a:r>
            <a:rPr lang="ru-RU" dirty="0" smtClean="0"/>
            <a:t>исторические документы для снятия копий</a:t>
          </a:r>
          <a:endParaRPr lang="ru-RU" dirty="0"/>
        </a:p>
      </dgm:t>
    </dgm:pt>
    <dgm:pt modelId="{1B387640-DD3E-47A9-A372-69213910DD59}" type="parTrans" cxnId="{09215E5F-2345-4C39-8A56-D4C7AF8FAD61}">
      <dgm:prSet/>
      <dgm:spPr/>
    </dgm:pt>
    <dgm:pt modelId="{E3B521D2-0C23-42D9-9437-4C5006C84A01}" type="sibTrans" cxnId="{09215E5F-2345-4C39-8A56-D4C7AF8FAD61}">
      <dgm:prSet/>
      <dgm:spPr/>
    </dgm:pt>
    <dgm:pt modelId="{B2DB9ADF-88EC-4BD5-A5FE-FE90E2E4BEC9}" type="pres">
      <dgm:prSet presAssocID="{603D2FB3-26F4-4068-BEF2-3AB22BD3475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FB7FA2-E3D5-40D5-BBB2-C82159FA2C43}" type="pres">
      <dgm:prSet presAssocID="{D4830683-8726-4442-B269-666C835278DF}" presName="linNode" presStyleCnt="0"/>
      <dgm:spPr/>
    </dgm:pt>
    <dgm:pt modelId="{D82B7E0D-0F00-4680-B9B1-FA887AE03033}" type="pres">
      <dgm:prSet presAssocID="{D4830683-8726-4442-B269-666C835278DF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1BC23-8EAE-4F18-9E23-E72EA290B44C}" type="pres">
      <dgm:prSet presAssocID="{D4830683-8726-4442-B269-666C835278DF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260FA-7533-4218-B5F7-4B714D8CB848}" type="pres">
      <dgm:prSet presAssocID="{406D4D8E-D685-4C8C-A44B-5FAE9801CA6A}" presName="sp" presStyleCnt="0"/>
      <dgm:spPr/>
    </dgm:pt>
    <dgm:pt modelId="{541035B7-21A1-451C-9C88-938A8BA7F5C8}" type="pres">
      <dgm:prSet presAssocID="{96FC37A7-8910-4BA9-8927-CFF7AFD5200C}" presName="linNode" presStyleCnt="0"/>
      <dgm:spPr/>
    </dgm:pt>
    <dgm:pt modelId="{4FEC334F-FD11-4609-A69C-6E23E8337E8E}" type="pres">
      <dgm:prSet presAssocID="{96FC37A7-8910-4BA9-8927-CFF7AFD5200C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996DD-73F8-450F-9D2F-2F73249C2F2F}" type="pres">
      <dgm:prSet presAssocID="{96FC37A7-8910-4BA9-8927-CFF7AFD5200C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1BA7F2-2ECA-4044-86D7-A0ABA510097A}" type="presOf" srcId="{191DB20A-D1C0-4949-8007-92AA716A62E8}" destId="{85A996DD-73F8-450F-9D2F-2F73249C2F2F}" srcOrd="0" destOrd="0" presId="urn:microsoft.com/office/officeart/2005/8/layout/vList5"/>
    <dgm:cxn modelId="{89E50F87-FC7C-41B1-B474-980B3E81A94E}" srcId="{603D2FB3-26F4-4068-BEF2-3AB22BD34750}" destId="{96FC37A7-8910-4BA9-8927-CFF7AFD5200C}" srcOrd="1" destOrd="0" parTransId="{C3C3F4D1-DBD2-42CA-B0C3-6010E675F1FD}" sibTransId="{A1E0FFA5-4329-4247-B596-F6974FBA5C7B}"/>
    <dgm:cxn modelId="{63B5755C-5453-4C1C-844F-66186ACD6AC0}" type="presOf" srcId="{E4396AD2-103C-40D1-A01B-80E8A870C227}" destId="{85A996DD-73F8-450F-9D2F-2F73249C2F2F}" srcOrd="0" destOrd="1" presId="urn:microsoft.com/office/officeart/2005/8/layout/vList5"/>
    <dgm:cxn modelId="{C0989267-52F1-41BF-90F4-2F5D8C313677}" type="presOf" srcId="{D4830683-8726-4442-B269-666C835278DF}" destId="{D82B7E0D-0F00-4680-B9B1-FA887AE03033}" srcOrd="0" destOrd="0" presId="urn:microsoft.com/office/officeart/2005/8/layout/vList5"/>
    <dgm:cxn modelId="{A0D88A32-936F-4B9D-9640-EA26DE2CFEAB}" srcId="{D4830683-8726-4442-B269-666C835278DF}" destId="{2BBB45F1-954B-4D32-99D7-A4AEE6200651}" srcOrd="0" destOrd="0" parTransId="{E7974157-8F0A-4290-915E-F09EE5D8B273}" sibTransId="{7B773A51-2525-4438-BE62-FB99394963B2}"/>
    <dgm:cxn modelId="{144BA0B8-6B0A-4BBD-8E73-F3F8414D53AC}" type="presOf" srcId="{603D2FB3-26F4-4068-BEF2-3AB22BD34750}" destId="{B2DB9ADF-88EC-4BD5-A5FE-FE90E2E4BEC9}" srcOrd="0" destOrd="0" presId="urn:microsoft.com/office/officeart/2005/8/layout/vList5"/>
    <dgm:cxn modelId="{195BF348-2596-444B-895E-75B424886D64}" srcId="{603D2FB3-26F4-4068-BEF2-3AB22BD34750}" destId="{D4830683-8726-4442-B269-666C835278DF}" srcOrd="0" destOrd="0" parTransId="{3B015F87-97A4-4B6B-97F2-55A5F22EECCC}" sibTransId="{406D4D8E-D685-4C8C-A44B-5FAE9801CA6A}"/>
    <dgm:cxn modelId="{09215E5F-2345-4C39-8A56-D4C7AF8FAD61}" srcId="{96FC37A7-8910-4BA9-8927-CFF7AFD5200C}" destId="{E4396AD2-103C-40D1-A01B-80E8A870C227}" srcOrd="1" destOrd="0" parTransId="{1B387640-DD3E-47A9-A372-69213910DD59}" sibTransId="{E3B521D2-0C23-42D9-9437-4C5006C84A01}"/>
    <dgm:cxn modelId="{BE5AEDDF-33E7-4498-A9B0-3A16AF9EF6E5}" srcId="{96FC37A7-8910-4BA9-8927-CFF7AFD5200C}" destId="{191DB20A-D1C0-4949-8007-92AA716A62E8}" srcOrd="0" destOrd="0" parTransId="{2EA3A662-7B52-4D26-9DA6-50FA387C2B68}" sibTransId="{0DEA6081-A503-404F-8B6B-6C79CA24997C}"/>
    <dgm:cxn modelId="{F9E770C6-C2B3-4776-9999-9455906BE5B0}" type="presOf" srcId="{96FC37A7-8910-4BA9-8927-CFF7AFD5200C}" destId="{4FEC334F-FD11-4609-A69C-6E23E8337E8E}" srcOrd="0" destOrd="0" presId="urn:microsoft.com/office/officeart/2005/8/layout/vList5"/>
    <dgm:cxn modelId="{8848B8A4-98D5-4D04-B9A2-EAC1ABE78710}" type="presOf" srcId="{2BBB45F1-954B-4D32-99D7-A4AEE6200651}" destId="{C121BC23-8EAE-4F18-9E23-E72EA290B44C}" srcOrd="0" destOrd="0" presId="urn:microsoft.com/office/officeart/2005/8/layout/vList5"/>
    <dgm:cxn modelId="{E0313766-8A8C-4C81-A1C7-FADF38137C0A}" type="presParOf" srcId="{B2DB9ADF-88EC-4BD5-A5FE-FE90E2E4BEC9}" destId="{62FB7FA2-E3D5-40D5-BBB2-C82159FA2C43}" srcOrd="0" destOrd="0" presId="urn:microsoft.com/office/officeart/2005/8/layout/vList5"/>
    <dgm:cxn modelId="{7400B351-0E40-4D2B-A6DB-1EC49174C414}" type="presParOf" srcId="{62FB7FA2-E3D5-40D5-BBB2-C82159FA2C43}" destId="{D82B7E0D-0F00-4680-B9B1-FA887AE03033}" srcOrd="0" destOrd="0" presId="urn:microsoft.com/office/officeart/2005/8/layout/vList5"/>
    <dgm:cxn modelId="{7F085C2B-EE76-49A5-A846-E9DEA18898EB}" type="presParOf" srcId="{62FB7FA2-E3D5-40D5-BBB2-C82159FA2C43}" destId="{C121BC23-8EAE-4F18-9E23-E72EA290B44C}" srcOrd="1" destOrd="0" presId="urn:microsoft.com/office/officeart/2005/8/layout/vList5"/>
    <dgm:cxn modelId="{1BD9530D-8E15-40C3-BFBA-0B2B22BE09DF}" type="presParOf" srcId="{B2DB9ADF-88EC-4BD5-A5FE-FE90E2E4BEC9}" destId="{505260FA-7533-4218-B5F7-4B714D8CB848}" srcOrd="1" destOrd="0" presId="urn:microsoft.com/office/officeart/2005/8/layout/vList5"/>
    <dgm:cxn modelId="{13320F2C-D1E5-4474-80B1-67E3C15B845A}" type="presParOf" srcId="{B2DB9ADF-88EC-4BD5-A5FE-FE90E2E4BEC9}" destId="{541035B7-21A1-451C-9C88-938A8BA7F5C8}" srcOrd="2" destOrd="0" presId="urn:microsoft.com/office/officeart/2005/8/layout/vList5"/>
    <dgm:cxn modelId="{24C3ACCB-68D2-48A9-9FBB-E7BC8727CB01}" type="presParOf" srcId="{541035B7-21A1-451C-9C88-938A8BA7F5C8}" destId="{4FEC334F-FD11-4609-A69C-6E23E8337E8E}" srcOrd="0" destOrd="0" presId="urn:microsoft.com/office/officeart/2005/8/layout/vList5"/>
    <dgm:cxn modelId="{D59E5D96-D2C3-4A08-A6DA-BE93AB44B15A}" type="presParOf" srcId="{541035B7-21A1-451C-9C88-938A8BA7F5C8}" destId="{85A996DD-73F8-450F-9D2F-2F73249C2F2F}" srcOrd="1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3D2FB3-26F4-4068-BEF2-3AB22BD3475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830683-8726-4442-B269-666C835278DF}">
      <dgm:prSet phldrT="[Текст]"/>
      <dgm:spPr/>
      <dgm:t>
        <a:bodyPr/>
        <a:lstStyle/>
        <a:p>
          <a:r>
            <a:rPr lang="ru-RU" dirty="0" smtClean="0"/>
            <a:t>Для борьбы церкви с раскольниками</a:t>
          </a:r>
          <a:endParaRPr lang="ru-RU" dirty="0"/>
        </a:p>
      </dgm:t>
    </dgm:pt>
    <dgm:pt modelId="{3B015F87-97A4-4B6B-97F2-55A5F22EECCC}" type="parTrans" cxnId="{195BF348-2596-444B-895E-75B424886D64}">
      <dgm:prSet/>
      <dgm:spPr/>
      <dgm:t>
        <a:bodyPr/>
        <a:lstStyle/>
        <a:p>
          <a:endParaRPr lang="ru-RU"/>
        </a:p>
      </dgm:t>
    </dgm:pt>
    <dgm:pt modelId="{406D4D8E-D685-4C8C-A44B-5FAE9801CA6A}" type="sibTrans" cxnId="{195BF348-2596-444B-895E-75B424886D64}">
      <dgm:prSet/>
      <dgm:spPr/>
      <dgm:t>
        <a:bodyPr/>
        <a:lstStyle/>
        <a:p>
          <a:endParaRPr lang="ru-RU"/>
        </a:p>
      </dgm:t>
    </dgm:pt>
    <dgm:pt modelId="{2BBB45F1-954B-4D32-99D7-A4AEE6200651}">
      <dgm:prSet phldrT="[Текст]"/>
      <dgm:spPr/>
      <dgm:t>
        <a:bodyPr/>
        <a:lstStyle/>
        <a:p>
          <a:r>
            <a:rPr lang="ru-RU" dirty="0" smtClean="0"/>
            <a:t>рукописи и книги раскольников и все «подозрительные сочинения»</a:t>
          </a:r>
          <a:endParaRPr lang="ru-RU" dirty="0"/>
        </a:p>
      </dgm:t>
    </dgm:pt>
    <dgm:pt modelId="{E7974157-8F0A-4290-915E-F09EE5D8B273}" type="parTrans" cxnId="{A0D88A32-936F-4B9D-9640-EA26DE2CFEAB}">
      <dgm:prSet/>
      <dgm:spPr/>
      <dgm:t>
        <a:bodyPr/>
        <a:lstStyle/>
        <a:p>
          <a:endParaRPr lang="ru-RU"/>
        </a:p>
      </dgm:t>
    </dgm:pt>
    <dgm:pt modelId="{7B773A51-2525-4438-BE62-FB99394963B2}" type="sibTrans" cxnId="{A0D88A32-936F-4B9D-9640-EA26DE2CFEAB}">
      <dgm:prSet/>
      <dgm:spPr/>
      <dgm:t>
        <a:bodyPr/>
        <a:lstStyle/>
        <a:p>
          <a:endParaRPr lang="ru-RU"/>
        </a:p>
      </dgm:t>
    </dgm:pt>
    <dgm:pt modelId="{96FC37A7-8910-4BA9-8927-CFF7AFD5200C}">
      <dgm:prSet phldrT="[Текст]"/>
      <dgm:spPr/>
      <dgm:t>
        <a:bodyPr/>
        <a:lstStyle/>
        <a:p>
          <a:r>
            <a:rPr lang="ru-RU" dirty="0" smtClean="0"/>
            <a:t>Для нового устройства сословий </a:t>
          </a:r>
          <a:endParaRPr lang="ru-RU" dirty="0"/>
        </a:p>
      </dgm:t>
    </dgm:pt>
    <dgm:pt modelId="{C3C3F4D1-DBD2-42CA-B0C3-6010E675F1FD}" type="parTrans" cxnId="{89E50F87-FC7C-41B1-B474-980B3E81A94E}">
      <dgm:prSet/>
      <dgm:spPr/>
      <dgm:t>
        <a:bodyPr/>
        <a:lstStyle/>
        <a:p>
          <a:endParaRPr lang="ru-RU"/>
        </a:p>
      </dgm:t>
    </dgm:pt>
    <dgm:pt modelId="{A1E0FFA5-4329-4247-B596-F6974FBA5C7B}" type="sibTrans" cxnId="{89E50F87-FC7C-41B1-B474-980B3E81A94E}">
      <dgm:prSet/>
      <dgm:spPr/>
      <dgm:t>
        <a:bodyPr/>
        <a:lstStyle/>
        <a:p>
          <a:endParaRPr lang="ru-RU"/>
        </a:p>
      </dgm:t>
    </dgm:pt>
    <dgm:pt modelId="{191DB20A-D1C0-4949-8007-92AA716A62E8}">
      <dgm:prSet phldrT="[Текст]"/>
      <dgm:spPr/>
      <dgm:t>
        <a:bodyPr/>
        <a:lstStyle/>
        <a:p>
          <a:r>
            <a:rPr lang="ru-RU" dirty="0" smtClean="0"/>
            <a:t>документы и материалы по истории сословий, военной службе предков, системе награждений за нее</a:t>
          </a:r>
          <a:endParaRPr lang="ru-RU" dirty="0"/>
        </a:p>
      </dgm:t>
    </dgm:pt>
    <dgm:pt modelId="{2EA3A662-7B52-4D26-9DA6-50FA387C2B68}" type="parTrans" cxnId="{BE5AEDDF-33E7-4498-A9B0-3A16AF9EF6E5}">
      <dgm:prSet/>
      <dgm:spPr/>
      <dgm:t>
        <a:bodyPr/>
        <a:lstStyle/>
        <a:p>
          <a:endParaRPr lang="ru-RU"/>
        </a:p>
      </dgm:t>
    </dgm:pt>
    <dgm:pt modelId="{0DEA6081-A503-404F-8B6B-6C79CA24997C}" type="sibTrans" cxnId="{BE5AEDDF-33E7-4498-A9B0-3A16AF9EF6E5}">
      <dgm:prSet/>
      <dgm:spPr/>
      <dgm:t>
        <a:bodyPr/>
        <a:lstStyle/>
        <a:p>
          <a:endParaRPr lang="ru-RU"/>
        </a:p>
      </dgm:t>
    </dgm:pt>
    <dgm:pt modelId="{51C71A98-9CED-4284-83F6-2FEE19D05E30}">
      <dgm:prSet phldrT="[Текст]"/>
      <dgm:spPr/>
      <dgm:t>
        <a:bodyPr/>
        <a:lstStyle/>
        <a:p>
          <a:r>
            <a:rPr lang="ru-RU" dirty="0" smtClean="0"/>
            <a:t>Для реформы законов</a:t>
          </a:r>
          <a:endParaRPr lang="ru-RU" dirty="0"/>
        </a:p>
      </dgm:t>
    </dgm:pt>
    <dgm:pt modelId="{5F83CC12-3C95-4B5A-B2B2-2F9130DFB111}" type="parTrans" cxnId="{C7D995AB-6232-4946-BA5F-4A6110A44BB6}">
      <dgm:prSet/>
      <dgm:spPr/>
    </dgm:pt>
    <dgm:pt modelId="{D35AA70E-2DD5-49A9-96A8-25B166F9CF0B}" type="sibTrans" cxnId="{C7D995AB-6232-4946-BA5F-4A6110A44BB6}">
      <dgm:prSet/>
      <dgm:spPr/>
    </dgm:pt>
    <dgm:pt modelId="{8BCADD98-6828-430E-B62E-2E65C719D5B9}">
      <dgm:prSet phldrT="[Текст]"/>
      <dgm:spPr/>
      <dgm:t>
        <a:bodyPr/>
        <a:lstStyle/>
        <a:p>
          <a:r>
            <a:rPr lang="ru-RU" dirty="0" smtClean="0"/>
            <a:t>Документы и материалы по разработке Соборного уложения</a:t>
          </a:r>
          <a:endParaRPr lang="ru-RU" dirty="0"/>
        </a:p>
      </dgm:t>
    </dgm:pt>
    <dgm:pt modelId="{4B81D1C5-7196-4E36-B9FE-36E39A5CB347}" type="parTrans" cxnId="{581DFE6D-D46C-4CE8-88DE-448861B0D36D}">
      <dgm:prSet/>
      <dgm:spPr/>
    </dgm:pt>
    <dgm:pt modelId="{5DB50D90-BAE4-4D1F-896D-C4BD95475C5A}" type="sibTrans" cxnId="{581DFE6D-D46C-4CE8-88DE-448861B0D36D}">
      <dgm:prSet/>
      <dgm:spPr/>
    </dgm:pt>
    <dgm:pt modelId="{B2DB9ADF-88EC-4BD5-A5FE-FE90E2E4BEC9}" type="pres">
      <dgm:prSet presAssocID="{603D2FB3-26F4-4068-BEF2-3AB22BD3475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16988C-E033-44DC-A9F3-8365FDD142FA}" type="pres">
      <dgm:prSet presAssocID="{51C71A98-9CED-4284-83F6-2FEE19D05E30}" presName="linNode" presStyleCnt="0"/>
      <dgm:spPr/>
    </dgm:pt>
    <dgm:pt modelId="{66607417-6B4B-4E08-BDB3-887C370432BC}" type="pres">
      <dgm:prSet presAssocID="{51C71A98-9CED-4284-83F6-2FEE19D05E3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F997A-D7FD-4284-913D-C89C7AFF5C06}" type="pres">
      <dgm:prSet presAssocID="{51C71A98-9CED-4284-83F6-2FEE19D05E3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2D588-C7A4-46C3-B992-B47358731F7F}" type="pres">
      <dgm:prSet presAssocID="{D35AA70E-2DD5-49A9-96A8-25B166F9CF0B}" presName="sp" presStyleCnt="0"/>
      <dgm:spPr/>
    </dgm:pt>
    <dgm:pt modelId="{62FB7FA2-E3D5-40D5-BBB2-C82159FA2C43}" type="pres">
      <dgm:prSet presAssocID="{D4830683-8726-4442-B269-666C835278DF}" presName="linNode" presStyleCnt="0"/>
      <dgm:spPr/>
    </dgm:pt>
    <dgm:pt modelId="{D82B7E0D-0F00-4680-B9B1-FA887AE03033}" type="pres">
      <dgm:prSet presAssocID="{D4830683-8726-4442-B269-666C835278D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1BC23-8EAE-4F18-9E23-E72EA290B44C}" type="pres">
      <dgm:prSet presAssocID="{D4830683-8726-4442-B269-666C835278D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260FA-7533-4218-B5F7-4B714D8CB848}" type="pres">
      <dgm:prSet presAssocID="{406D4D8E-D685-4C8C-A44B-5FAE9801CA6A}" presName="sp" presStyleCnt="0"/>
      <dgm:spPr/>
    </dgm:pt>
    <dgm:pt modelId="{541035B7-21A1-451C-9C88-938A8BA7F5C8}" type="pres">
      <dgm:prSet presAssocID="{96FC37A7-8910-4BA9-8927-CFF7AFD5200C}" presName="linNode" presStyleCnt="0"/>
      <dgm:spPr/>
    </dgm:pt>
    <dgm:pt modelId="{4FEC334F-FD11-4609-A69C-6E23E8337E8E}" type="pres">
      <dgm:prSet presAssocID="{96FC37A7-8910-4BA9-8927-CFF7AFD5200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996DD-73F8-450F-9D2F-2F73249C2F2F}" type="pres">
      <dgm:prSet presAssocID="{96FC37A7-8910-4BA9-8927-CFF7AFD5200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A8BA8F-733E-47C4-8BD9-498BF4EB4C05}" type="presOf" srcId="{D4830683-8726-4442-B269-666C835278DF}" destId="{D82B7E0D-0F00-4680-B9B1-FA887AE03033}" srcOrd="0" destOrd="0" presId="urn:microsoft.com/office/officeart/2005/8/layout/vList5"/>
    <dgm:cxn modelId="{A911F806-A8DB-49D9-90AA-1A14659BCEF4}" type="presOf" srcId="{8BCADD98-6828-430E-B62E-2E65C719D5B9}" destId="{75FF997A-D7FD-4284-913D-C89C7AFF5C06}" srcOrd="0" destOrd="0" presId="urn:microsoft.com/office/officeart/2005/8/layout/vList5"/>
    <dgm:cxn modelId="{85E61089-9A8E-4E12-9709-21E2416F1848}" type="presOf" srcId="{51C71A98-9CED-4284-83F6-2FEE19D05E30}" destId="{66607417-6B4B-4E08-BDB3-887C370432BC}" srcOrd="0" destOrd="0" presId="urn:microsoft.com/office/officeart/2005/8/layout/vList5"/>
    <dgm:cxn modelId="{A0D88A32-936F-4B9D-9640-EA26DE2CFEAB}" srcId="{D4830683-8726-4442-B269-666C835278DF}" destId="{2BBB45F1-954B-4D32-99D7-A4AEE6200651}" srcOrd="0" destOrd="0" parTransId="{E7974157-8F0A-4290-915E-F09EE5D8B273}" sibTransId="{7B773A51-2525-4438-BE62-FB99394963B2}"/>
    <dgm:cxn modelId="{44DC1034-A3CB-413E-90D2-8B0A539BB500}" type="presOf" srcId="{96FC37A7-8910-4BA9-8927-CFF7AFD5200C}" destId="{4FEC334F-FD11-4609-A69C-6E23E8337E8E}" srcOrd="0" destOrd="0" presId="urn:microsoft.com/office/officeart/2005/8/layout/vList5"/>
    <dgm:cxn modelId="{C7D995AB-6232-4946-BA5F-4A6110A44BB6}" srcId="{603D2FB3-26F4-4068-BEF2-3AB22BD34750}" destId="{51C71A98-9CED-4284-83F6-2FEE19D05E30}" srcOrd="0" destOrd="0" parTransId="{5F83CC12-3C95-4B5A-B2B2-2F9130DFB111}" sibTransId="{D35AA70E-2DD5-49A9-96A8-25B166F9CF0B}"/>
    <dgm:cxn modelId="{3BF2B623-A4FC-4978-9BD3-7CF933F70F8E}" type="presOf" srcId="{191DB20A-D1C0-4949-8007-92AA716A62E8}" destId="{85A996DD-73F8-450F-9D2F-2F73249C2F2F}" srcOrd="0" destOrd="0" presId="urn:microsoft.com/office/officeart/2005/8/layout/vList5"/>
    <dgm:cxn modelId="{581DFE6D-D46C-4CE8-88DE-448861B0D36D}" srcId="{51C71A98-9CED-4284-83F6-2FEE19D05E30}" destId="{8BCADD98-6828-430E-B62E-2E65C719D5B9}" srcOrd="0" destOrd="0" parTransId="{4B81D1C5-7196-4E36-B9FE-36E39A5CB347}" sibTransId="{5DB50D90-BAE4-4D1F-896D-C4BD95475C5A}"/>
    <dgm:cxn modelId="{195BF348-2596-444B-895E-75B424886D64}" srcId="{603D2FB3-26F4-4068-BEF2-3AB22BD34750}" destId="{D4830683-8726-4442-B269-666C835278DF}" srcOrd="1" destOrd="0" parTransId="{3B015F87-97A4-4B6B-97F2-55A5F22EECCC}" sibTransId="{406D4D8E-D685-4C8C-A44B-5FAE9801CA6A}"/>
    <dgm:cxn modelId="{39539692-6173-471E-A3BC-D9D6C73BF678}" type="presOf" srcId="{603D2FB3-26F4-4068-BEF2-3AB22BD34750}" destId="{B2DB9ADF-88EC-4BD5-A5FE-FE90E2E4BEC9}" srcOrd="0" destOrd="0" presId="urn:microsoft.com/office/officeart/2005/8/layout/vList5"/>
    <dgm:cxn modelId="{BE5AEDDF-33E7-4498-A9B0-3A16AF9EF6E5}" srcId="{96FC37A7-8910-4BA9-8927-CFF7AFD5200C}" destId="{191DB20A-D1C0-4949-8007-92AA716A62E8}" srcOrd="0" destOrd="0" parTransId="{2EA3A662-7B52-4D26-9DA6-50FA387C2B68}" sibTransId="{0DEA6081-A503-404F-8B6B-6C79CA24997C}"/>
    <dgm:cxn modelId="{89E50F87-FC7C-41B1-B474-980B3E81A94E}" srcId="{603D2FB3-26F4-4068-BEF2-3AB22BD34750}" destId="{96FC37A7-8910-4BA9-8927-CFF7AFD5200C}" srcOrd="2" destOrd="0" parTransId="{C3C3F4D1-DBD2-42CA-B0C3-6010E675F1FD}" sibTransId="{A1E0FFA5-4329-4247-B596-F6974FBA5C7B}"/>
    <dgm:cxn modelId="{4B69DF31-C920-470D-BFDD-BC5ACEC743CA}" type="presOf" srcId="{2BBB45F1-954B-4D32-99D7-A4AEE6200651}" destId="{C121BC23-8EAE-4F18-9E23-E72EA290B44C}" srcOrd="0" destOrd="0" presId="urn:microsoft.com/office/officeart/2005/8/layout/vList5"/>
    <dgm:cxn modelId="{1AB5A8AA-2DED-4734-A82E-385C51D41BAA}" type="presParOf" srcId="{B2DB9ADF-88EC-4BD5-A5FE-FE90E2E4BEC9}" destId="{D016988C-E033-44DC-A9F3-8365FDD142FA}" srcOrd="0" destOrd="0" presId="urn:microsoft.com/office/officeart/2005/8/layout/vList5"/>
    <dgm:cxn modelId="{C69CF0F3-731F-41B5-8859-5EADA17D79D3}" type="presParOf" srcId="{D016988C-E033-44DC-A9F3-8365FDD142FA}" destId="{66607417-6B4B-4E08-BDB3-887C370432BC}" srcOrd="0" destOrd="0" presId="urn:microsoft.com/office/officeart/2005/8/layout/vList5"/>
    <dgm:cxn modelId="{F60758EA-D768-4651-882D-E8E4C679798D}" type="presParOf" srcId="{D016988C-E033-44DC-A9F3-8365FDD142FA}" destId="{75FF997A-D7FD-4284-913D-C89C7AFF5C06}" srcOrd="1" destOrd="0" presId="urn:microsoft.com/office/officeart/2005/8/layout/vList5"/>
    <dgm:cxn modelId="{1BDE563A-3A3F-4580-8F80-56DA1C73EBF0}" type="presParOf" srcId="{B2DB9ADF-88EC-4BD5-A5FE-FE90E2E4BEC9}" destId="{D642D588-C7A4-46C3-B992-B47358731F7F}" srcOrd="1" destOrd="0" presId="urn:microsoft.com/office/officeart/2005/8/layout/vList5"/>
    <dgm:cxn modelId="{CDFE8BA0-102A-47B4-BA3C-0E6D8AB91760}" type="presParOf" srcId="{B2DB9ADF-88EC-4BD5-A5FE-FE90E2E4BEC9}" destId="{62FB7FA2-E3D5-40D5-BBB2-C82159FA2C43}" srcOrd="2" destOrd="0" presId="urn:microsoft.com/office/officeart/2005/8/layout/vList5"/>
    <dgm:cxn modelId="{1314225E-35BD-42B2-98D5-6571A1581546}" type="presParOf" srcId="{62FB7FA2-E3D5-40D5-BBB2-C82159FA2C43}" destId="{D82B7E0D-0F00-4680-B9B1-FA887AE03033}" srcOrd="0" destOrd="0" presId="urn:microsoft.com/office/officeart/2005/8/layout/vList5"/>
    <dgm:cxn modelId="{BB3C5DE7-BD9B-492D-8B9D-528D688F86A8}" type="presParOf" srcId="{62FB7FA2-E3D5-40D5-BBB2-C82159FA2C43}" destId="{C121BC23-8EAE-4F18-9E23-E72EA290B44C}" srcOrd="1" destOrd="0" presId="urn:microsoft.com/office/officeart/2005/8/layout/vList5"/>
    <dgm:cxn modelId="{EAA44024-DE05-4AE1-BDD3-3C933E36F76B}" type="presParOf" srcId="{B2DB9ADF-88EC-4BD5-A5FE-FE90E2E4BEC9}" destId="{505260FA-7533-4218-B5F7-4B714D8CB848}" srcOrd="3" destOrd="0" presId="urn:microsoft.com/office/officeart/2005/8/layout/vList5"/>
    <dgm:cxn modelId="{88BEF6C0-270F-4769-80C0-FEDA90BA02FB}" type="presParOf" srcId="{B2DB9ADF-88EC-4BD5-A5FE-FE90E2E4BEC9}" destId="{541035B7-21A1-451C-9C88-938A8BA7F5C8}" srcOrd="4" destOrd="0" presId="urn:microsoft.com/office/officeart/2005/8/layout/vList5"/>
    <dgm:cxn modelId="{D910DC7A-82B0-4F3A-B379-95A15019964B}" type="presParOf" srcId="{541035B7-21A1-451C-9C88-938A8BA7F5C8}" destId="{4FEC334F-FD11-4609-A69C-6E23E8337E8E}" srcOrd="0" destOrd="0" presId="urn:microsoft.com/office/officeart/2005/8/layout/vList5"/>
    <dgm:cxn modelId="{F68B87F1-96FC-459C-A1A5-B168FA8EB90E}" type="presParOf" srcId="{541035B7-21A1-451C-9C88-938A8BA7F5C8}" destId="{85A996DD-73F8-450F-9D2F-2F73249C2F2F}" srcOrd="1" destOrd="0" presId="urn:microsoft.com/office/officeart/2005/8/layout/vList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5B91BF1-31DB-4A8B-B123-9E6C346E6370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0A69262-F38A-47F8-AE3B-369547C9ACF1}">
      <dgm:prSet phldrT="[Текст]"/>
      <dgm:spPr/>
      <dgm:t>
        <a:bodyPr/>
        <a:lstStyle/>
        <a:p>
          <a:r>
            <a:rPr lang="ru-RU" dirty="0" smtClean="0"/>
            <a:t>Выполнение запросов правительственных учреждений</a:t>
          </a:r>
          <a:endParaRPr lang="ru-RU" dirty="0"/>
        </a:p>
      </dgm:t>
    </dgm:pt>
    <dgm:pt modelId="{CCB706A5-32A7-4703-BC10-902D9CAD1534}" type="parTrans" cxnId="{180791ED-A4BB-432C-B358-32879AC65D39}">
      <dgm:prSet/>
      <dgm:spPr/>
      <dgm:t>
        <a:bodyPr/>
        <a:lstStyle/>
        <a:p>
          <a:endParaRPr lang="ru-RU"/>
        </a:p>
      </dgm:t>
    </dgm:pt>
    <dgm:pt modelId="{7177F5BD-A2B3-4BDE-BE20-2547C4C16507}" type="sibTrans" cxnId="{180791ED-A4BB-432C-B358-32879AC65D39}">
      <dgm:prSet/>
      <dgm:spPr/>
      <dgm:t>
        <a:bodyPr/>
        <a:lstStyle/>
        <a:p>
          <a:endParaRPr lang="ru-RU"/>
        </a:p>
      </dgm:t>
    </dgm:pt>
    <dgm:pt modelId="{B60B100D-DBF6-4132-B156-2344E33FCD00}">
      <dgm:prSet phldrT="[Текст]"/>
      <dgm:spPr/>
      <dgm:t>
        <a:bodyPr/>
        <a:lstStyle/>
        <a:p>
          <a:r>
            <a:rPr lang="ru-RU" dirty="0" smtClean="0"/>
            <a:t>Выполнение запросов частных лиц</a:t>
          </a:r>
          <a:endParaRPr lang="ru-RU" dirty="0"/>
        </a:p>
      </dgm:t>
    </dgm:pt>
    <dgm:pt modelId="{DAAEEF7F-F374-4369-AE14-C0601CB6CAC1}" type="parTrans" cxnId="{8F34E3FB-72E0-491C-BDB0-CF6B8263D071}">
      <dgm:prSet/>
      <dgm:spPr/>
      <dgm:t>
        <a:bodyPr/>
        <a:lstStyle/>
        <a:p>
          <a:endParaRPr lang="ru-RU"/>
        </a:p>
      </dgm:t>
    </dgm:pt>
    <dgm:pt modelId="{2DA59F3C-0968-4B1B-BEA5-CBEA590CB5C2}" type="sibTrans" cxnId="{8F34E3FB-72E0-491C-BDB0-CF6B8263D071}">
      <dgm:prSet/>
      <dgm:spPr/>
      <dgm:t>
        <a:bodyPr/>
        <a:lstStyle/>
        <a:p>
          <a:endParaRPr lang="ru-RU"/>
        </a:p>
      </dgm:t>
    </dgm:pt>
    <dgm:pt modelId="{208A54C3-F4D3-4860-B222-70DCCE544478}">
      <dgm:prSet phldrT="[Текст]"/>
      <dgm:spPr/>
      <dgm:t>
        <a:bodyPr/>
        <a:lstStyle/>
        <a:p>
          <a:r>
            <a:rPr lang="ru-RU" dirty="0" smtClean="0"/>
            <a:t>Исторические исследования</a:t>
          </a:r>
          <a:endParaRPr lang="ru-RU" dirty="0"/>
        </a:p>
      </dgm:t>
    </dgm:pt>
    <dgm:pt modelId="{576A37C6-E11D-48A2-8742-17CAC0D4E898}" type="parTrans" cxnId="{326539CF-85D0-491B-AEAA-D0E3D5038202}">
      <dgm:prSet/>
      <dgm:spPr/>
      <dgm:t>
        <a:bodyPr/>
        <a:lstStyle/>
        <a:p>
          <a:endParaRPr lang="ru-RU"/>
        </a:p>
      </dgm:t>
    </dgm:pt>
    <dgm:pt modelId="{E4B5CC25-E8F7-4DCF-9E1D-4E896869A8CE}" type="sibTrans" cxnId="{326539CF-85D0-491B-AEAA-D0E3D5038202}">
      <dgm:prSet/>
      <dgm:spPr/>
      <dgm:t>
        <a:bodyPr/>
        <a:lstStyle/>
        <a:p>
          <a:endParaRPr lang="ru-RU"/>
        </a:p>
      </dgm:t>
    </dgm:pt>
    <dgm:pt modelId="{AF316EC5-AE35-4A9C-97A1-72DE4FEE1C50}">
      <dgm:prSet phldrT="[Текст]"/>
      <dgm:spPr/>
      <dgm:t>
        <a:bodyPr/>
        <a:lstStyle/>
        <a:p>
          <a:r>
            <a:rPr lang="ru-RU" dirty="0" smtClean="0"/>
            <a:t>Публикация архивных источников</a:t>
          </a:r>
          <a:endParaRPr lang="ru-RU" dirty="0"/>
        </a:p>
      </dgm:t>
    </dgm:pt>
    <dgm:pt modelId="{D244C349-0F23-40D9-9DE0-AC23EAFECEB1}" type="parTrans" cxnId="{ED94CFB6-792C-4978-8A54-6EA2914A18AC}">
      <dgm:prSet/>
      <dgm:spPr/>
      <dgm:t>
        <a:bodyPr/>
        <a:lstStyle/>
        <a:p>
          <a:endParaRPr lang="ru-RU"/>
        </a:p>
      </dgm:t>
    </dgm:pt>
    <dgm:pt modelId="{FE7060A1-8097-46E6-8425-730114A879C5}" type="sibTrans" cxnId="{ED94CFB6-792C-4978-8A54-6EA2914A18AC}">
      <dgm:prSet/>
      <dgm:spPr/>
      <dgm:t>
        <a:bodyPr/>
        <a:lstStyle/>
        <a:p>
          <a:endParaRPr lang="ru-RU"/>
        </a:p>
      </dgm:t>
    </dgm:pt>
    <dgm:pt modelId="{6DCBF966-A5F4-4160-9CF9-37B819A97775}" type="pres">
      <dgm:prSet presAssocID="{75B91BF1-31DB-4A8B-B123-9E6C346E637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870719-248B-4B0E-BDDE-EEE52E2B8055}" type="pres">
      <dgm:prSet presAssocID="{40A69262-F38A-47F8-AE3B-369547C9ACF1}" presName="parentLin" presStyleCnt="0"/>
      <dgm:spPr/>
    </dgm:pt>
    <dgm:pt modelId="{789002A1-38D9-4379-89F0-6624D9E7D5D2}" type="pres">
      <dgm:prSet presAssocID="{40A69262-F38A-47F8-AE3B-369547C9ACF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D1F4FD0-EDD5-4341-A7A2-2372BACF76C3}" type="pres">
      <dgm:prSet presAssocID="{40A69262-F38A-47F8-AE3B-369547C9ACF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273DED-D915-4574-A25E-1CB292275FD0}" type="pres">
      <dgm:prSet presAssocID="{40A69262-F38A-47F8-AE3B-369547C9ACF1}" presName="negativeSpace" presStyleCnt="0"/>
      <dgm:spPr/>
    </dgm:pt>
    <dgm:pt modelId="{B19B942E-BEE4-49F2-ABC5-9888FAA61721}" type="pres">
      <dgm:prSet presAssocID="{40A69262-F38A-47F8-AE3B-369547C9ACF1}" presName="childText" presStyleLbl="conFgAcc1" presStyleIdx="0" presStyleCnt="4">
        <dgm:presLayoutVars>
          <dgm:bulletEnabled val="1"/>
        </dgm:presLayoutVars>
      </dgm:prSet>
      <dgm:spPr/>
    </dgm:pt>
    <dgm:pt modelId="{FA159E09-01CE-4883-8E77-B0E884D2FB0D}" type="pres">
      <dgm:prSet presAssocID="{7177F5BD-A2B3-4BDE-BE20-2547C4C16507}" presName="spaceBetweenRectangles" presStyleCnt="0"/>
      <dgm:spPr/>
    </dgm:pt>
    <dgm:pt modelId="{28C70A7F-72E6-4CCA-A290-FE98E4A29589}" type="pres">
      <dgm:prSet presAssocID="{B60B100D-DBF6-4132-B156-2344E33FCD00}" presName="parentLin" presStyleCnt="0"/>
      <dgm:spPr/>
    </dgm:pt>
    <dgm:pt modelId="{ABEA4A37-3391-4186-B8F8-15EBD590B94F}" type="pres">
      <dgm:prSet presAssocID="{B60B100D-DBF6-4132-B156-2344E33FCD0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835DF7A-403E-4BC8-A172-8FF96DA8110D}" type="pres">
      <dgm:prSet presAssocID="{B60B100D-DBF6-4132-B156-2344E33FCD0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B0DFD-0726-4DC6-95AF-3D2DD1F028FF}" type="pres">
      <dgm:prSet presAssocID="{B60B100D-DBF6-4132-B156-2344E33FCD00}" presName="negativeSpace" presStyleCnt="0"/>
      <dgm:spPr/>
    </dgm:pt>
    <dgm:pt modelId="{92587498-20D3-4717-BBB1-8AECDC87EE18}" type="pres">
      <dgm:prSet presAssocID="{B60B100D-DBF6-4132-B156-2344E33FCD00}" presName="childText" presStyleLbl="conFgAcc1" presStyleIdx="1" presStyleCnt="4">
        <dgm:presLayoutVars>
          <dgm:bulletEnabled val="1"/>
        </dgm:presLayoutVars>
      </dgm:prSet>
      <dgm:spPr/>
    </dgm:pt>
    <dgm:pt modelId="{615CD044-7A24-4DFB-B217-6FDD573A7492}" type="pres">
      <dgm:prSet presAssocID="{2DA59F3C-0968-4B1B-BEA5-CBEA590CB5C2}" presName="spaceBetweenRectangles" presStyleCnt="0"/>
      <dgm:spPr/>
    </dgm:pt>
    <dgm:pt modelId="{01BA6FC9-FD4C-4BD0-93DF-C7791A889784}" type="pres">
      <dgm:prSet presAssocID="{208A54C3-F4D3-4860-B222-70DCCE544478}" presName="parentLin" presStyleCnt="0"/>
      <dgm:spPr/>
    </dgm:pt>
    <dgm:pt modelId="{F75E726F-D832-41D4-A558-AB5747D4AE6D}" type="pres">
      <dgm:prSet presAssocID="{208A54C3-F4D3-4860-B222-70DCCE54447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723FF22-614A-4DC5-A2F7-42C3529E2D73}" type="pres">
      <dgm:prSet presAssocID="{208A54C3-F4D3-4860-B222-70DCCE54447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70491-8820-493D-BEC3-795F6322E2A6}" type="pres">
      <dgm:prSet presAssocID="{208A54C3-F4D3-4860-B222-70DCCE544478}" presName="negativeSpace" presStyleCnt="0"/>
      <dgm:spPr/>
    </dgm:pt>
    <dgm:pt modelId="{F0B3EA2A-C374-4460-B875-F9CF4B1DE765}" type="pres">
      <dgm:prSet presAssocID="{208A54C3-F4D3-4860-B222-70DCCE544478}" presName="childText" presStyleLbl="conFgAcc1" presStyleIdx="2" presStyleCnt="4">
        <dgm:presLayoutVars>
          <dgm:bulletEnabled val="1"/>
        </dgm:presLayoutVars>
      </dgm:prSet>
      <dgm:spPr/>
    </dgm:pt>
    <dgm:pt modelId="{023F6B01-1401-4236-8369-06D1FBCC9193}" type="pres">
      <dgm:prSet presAssocID="{E4B5CC25-E8F7-4DCF-9E1D-4E896869A8CE}" presName="spaceBetweenRectangles" presStyleCnt="0"/>
      <dgm:spPr/>
    </dgm:pt>
    <dgm:pt modelId="{B373130D-99B5-48A0-AF11-1BE7F08FD551}" type="pres">
      <dgm:prSet presAssocID="{AF316EC5-AE35-4A9C-97A1-72DE4FEE1C50}" presName="parentLin" presStyleCnt="0"/>
      <dgm:spPr/>
    </dgm:pt>
    <dgm:pt modelId="{39A8C653-7C44-4C03-840C-96421F512A85}" type="pres">
      <dgm:prSet presAssocID="{AF316EC5-AE35-4A9C-97A1-72DE4FEE1C5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AC93BC3-E100-4B22-A04A-7F54F8A6BC1C}" type="pres">
      <dgm:prSet presAssocID="{AF316EC5-AE35-4A9C-97A1-72DE4FEE1C5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A8D24-F6DF-42AD-9F5E-709EE99C43AE}" type="pres">
      <dgm:prSet presAssocID="{AF316EC5-AE35-4A9C-97A1-72DE4FEE1C50}" presName="negativeSpace" presStyleCnt="0"/>
      <dgm:spPr/>
    </dgm:pt>
    <dgm:pt modelId="{EE6A03E4-C6FA-48FB-A87C-314237109B63}" type="pres">
      <dgm:prSet presAssocID="{AF316EC5-AE35-4A9C-97A1-72DE4FEE1C5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F34E3FB-72E0-491C-BDB0-CF6B8263D071}" srcId="{75B91BF1-31DB-4A8B-B123-9E6C346E6370}" destId="{B60B100D-DBF6-4132-B156-2344E33FCD00}" srcOrd="1" destOrd="0" parTransId="{DAAEEF7F-F374-4369-AE14-C0601CB6CAC1}" sibTransId="{2DA59F3C-0968-4B1B-BEA5-CBEA590CB5C2}"/>
    <dgm:cxn modelId="{8755B2EE-FE36-412B-A18B-326A568C0A3E}" type="presOf" srcId="{75B91BF1-31DB-4A8B-B123-9E6C346E6370}" destId="{6DCBF966-A5F4-4160-9CF9-37B819A97775}" srcOrd="0" destOrd="0" presId="urn:microsoft.com/office/officeart/2005/8/layout/list1"/>
    <dgm:cxn modelId="{FA50E787-637B-4AA9-B541-F2116F8E5500}" type="presOf" srcId="{B60B100D-DBF6-4132-B156-2344E33FCD00}" destId="{ABEA4A37-3391-4186-B8F8-15EBD590B94F}" srcOrd="0" destOrd="0" presId="urn:microsoft.com/office/officeart/2005/8/layout/list1"/>
    <dgm:cxn modelId="{ED94CFB6-792C-4978-8A54-6EA2914A18AC}" srcId="{75B91BF1-31DB-4A8B-B123-9E6C346E6370}" destId="{AF316EC5-AE35-4A9C-97A1-72DE4FEE1C50}" srcOrd="3" destOrd="0" parTransId="{D244C349-0F23-40D9-9DE0-AC23EAFECEB1}" sibTransId="{FE7060A1-8097-46E6-8425-730114A879C5}"/>
    <dgm:cxn modelId="{C0D0B672-68C0-40A3-9FFE-FB547185E526}" type="presOf" srcId="{40A69262-F38A-47F8-AE3B-369547C9ACF1}" destId="{2D1F4FD0-EDD5-4341-A7A2-2372BACF76C3}" srcOrd="1" destOrd="0" presId="urn:microsoft.com/office/officeart/2005/8/layout/list1"/>
    <dgm:cxn modelId="{66AE8F8B-7CD0-4A5C-B84E-B248FB6D3BC6}" type="presOf" srcId="{AF316EC5-AE35-4A9C-97A1-72DE4FEE1C50}" destId="{39A8C653-7C44-4C03-840C-96421F512A85}" srcOrd="0" destOrd="0" presId="urn:microsoft.com/office/officeart/2005/8/layout/list1"/>
    <dgm:cxn modelId="{3185889E-A2BE-4D7C-B3CA-56B5F3A75916}" type="presOf" srcId="{208A54C3-F4D3-4860-B222-70DCCE544478}" destId="{F75E726F-D832-41D4-A558-AB5747D4AE6D}" srcOrd="0" destOrd="0" presId="urn:microsoft.com/office/officeart/2005/8/layout/list1"/>
    <dgm:cxn modelId="{180791ED-A4BB-432C-B358-32879AC65D39}" srcId="{75B91BF1-31DB-4A8B-B123-9E6C346E6370}" destId="{40A69262-F38A-47F8-AE3B-369547C9ACF1}" srcOrd="0" destOrd="0" parTransId="{CCB706A5-32A7-4703-BC10-902D9CAD1534}" sibTransId="{7177F5BD-A2B3-4BDE-BE20-2547C4C16507}"/>
    <dgm:cxn modelId="{13462AD7-06C9-4950-BB34-74955962A16A}" type="presOf" srcId="{B60B100D-DBF6-4132-B156-2344E33FCD00}" destId="{3835DF7A-403E-4BC8-A172-8FF96DA8110D}" srcOrd="1" destOrd="0" presId="urn:microsoft.com/office/officeart/2005/8/layout/list1"/>
    <dgm:cxn modelId="{28A1CC6D-5CFA-48CB-B789-5D32D8B66AED}" type="presOf" srcId="{40A69262-F38A-47F8-AE3B-369547C9ACF1}" destId="{789002A1-38D9-4379-89F0-6624D9E7D5D2}" srcOrd="0" destOrd="0" presId="urn:microsoft.com/office/officeart/2005/8/layout/list1"/>
    <dgm:cxn modelId="{F75B5783-596A-4F06-A818-5741937B1772}" type="presOf" srcId="{AF316EC5-AE35-4A9C-97A1-72DE4FEE1C50}" destId="{AAC93BC3-E100-4B22-A04A-7F54F8A6BC1C}" srcOrd="1" destOrd="0" presId="urn:microsoft.com/office/officeart/2005/8/layout/list1"/>
    <dgm:cxn modelId="{326539CF-85D0-491B-AEAA-D0E3D5038202}" srcId="{75B91BF1-31DB-4A8B-B123-9E6C346E6370}" destId="{208A54C3-F4D3-4860-B222-70DCCE544478}" srcOrd="2" destOrd="0" parTransId="{576A37C6-E11D-48A2-8742-17CAC0D4E898}" sibTransId="{E4B5CC25-E8F7-4DCF-9E1D-4E896869A8CE}"/>
    <dgm:cxn modelId="{7BD19120-174A-44E0-BF3F-ADC1713CA252}" type="presOf" srcId="{208A54C3-F4D3-4860-B222-70DCCE544478}" destId="{1723FF22-614A-4DC5-A2F7-42C3529E2D73}" srcOrd="1" destOrd="0" presId="urn:microsoft.com/office/officeart/2005/8/layout/list1"/>
    <dgm:cxn modelId="{2209F9BB-5A19-4F44-8D95-07EC4339ECC5}" type="presParOf" srcId="{6DCBF966-A5F4-4160-9CF9-37B819A97775}" destId="{75870719-248B-4B0E-BDDE-EEE52E2B8055}" srcOrd="0" destOrd="0" presId="urn:microsoft.com/office/officeart/2005/8/layout/list1"/>
    <dgm:cxn modelId="{A3746FB7-94BB-49FF-86C2-4B140616752C}" type="presParOf" srcId="{75870719-248B-4B0E-BDDE-EEE52E2B8055}" destId="{789002A1-38D9-4379-89F0-6624D9E7D5D2}" srcOrd="0" destOrd="0" presId="urn:microsoft.com/office/officeart/2005/8/layout/list1"/>
    <dgm:cxn modelId="{63C50D94-D9EA-4A51-B37F-AFF810302C8A}" type="presParOf" srcId="{75870719-248B-4B0E-BDDE-EEE52E2B8055}" destId="{2D1F4FD0-EDD5-4341-A7A2-2372BACF76C3}" srcOrd="1" destOrd="0" presId="urn:microsoft.com/office/officeart/2005/8/layout/list1"/>
    <dgm:cxn modelId="{7DCE8BDE-7BE4-4AB9-9C42-D6204CFBDCD8}" type="presParOf" srcId="{6DCBF966-A5F4-4160-9CF9-37B819A97775}" destId="{98273DED-D915-4574-A25E-1CB292275FD0}" srcOrd="1" destOrd="0" presId="urn:microsoft.com/office/officeart/2005/8/layout/list1"/>
    <dgm:cxn modelId="{1E8C5CC8-E1AD-41DF-88F1-06085B1F5F01}" type="presParOf" srcId="{6DCBF966-A5F4-4160-9CF9-37B819A97775}" destId="{B19B942E-BEE4-49F2-ABC5-9888FAA61721}" srcOrd="2" destOrd="0" presId="urn:microsoft.com/office/officeart/2005/8/layout/list1"/>
    <dgm:cxn modelId="{5230ADCC-6D89-4125-80CF-670F7D15EA8F}" type="presParOf" srcId="{6DCBF966-A5F4-4160-9CF9-37B819A97775}" destId="{FA159E09-01CE-4883-8E77-B0E884D2FB0D}" srcOrd="3" destOrd="0" presId="urn:microsoft.com/office/officeart/2005/8/layout/list1"/>
    <dgm:cxn modelId="{12FBF924-722D-4E79-A12E-1F7D791B3A60}" type="presParOf" srcId="{6DCBF966-A5F4-4160-9CF9-37B819A97775}" destId="{28C70A7F-72E6-4CCA-A290-FE98E4A29589}" srcOrd="4" destOrd="0" presId="urn:microsoft.com/office/officeart/2005/8/layout/list1"/>
    <dgm:cxn modelId="{45E401AF-D799-4821-9CC1-3F97EFA72C28}" type="presParOf" srcId="{28C70A7F-72E6-4CCA-A290-FE98E4A29589}" destId="{ABEA4A37-3391-4186-B8F8-15EBD590B94F}" srcOrd="0" destOrd="0" presId="urn:microsoft.com/office/officeart/2005/8/layout/list1"/>
    <dgm:cxn modelId="{221E0C20-8706-443B-95E9-8299BB172BAC}" type="presParOf" srcId="{28C70A7F-72E6-4CCA-A290-FE98E4A29589}" destId="{3835DF7A-403E-4BC8-A172-8FF96DA8110D}" srcOrd="1" destOrd="0" presId="urn:microsoft.com/office/officeart/2005/8/layout/list1"/>
    <dgm:cxn modelId="{DBBCCBDE-B4E1-495B-97A0-A08FC243E87F}" type="presParOf" srcId="{6DCBF966-A5F4-4160-9CF9-37B819A97775}" destId="{8E9B0DFD-0726-4DC6-95AF-3D2DD1F028FF}" srcOrd="5" destOrd="0" presId="urn:microsoft.com/office/officeart/2005/8/layout/list1"/>
    <dgm:cxn modelId="{A2EA22F7-4171-4612-8AE9-EE47D8514B38}" type="presParOf" srcId="{6DCBF966-A5F4-4160-9CF9-37B819A97775}" destId="{92587498-20D3-4717-BBB1-8AECDC87EE18}" srcOrd="6" destOrd="0" presId="urn:microsoft.com/office/officeart/2005/8/layout/list1"/>
    <dgm:cxn modelId="{905F7F55-8FEA-4FA1-B45D-34A1B9CA2CF3}" type="presParOf" srcId="{6DCBF966-A5F4-4160-9CF9-37B819A97775}" destId="{615CD044-7A24-4DFB-B217-6FDD573A7492}" srcOrd="7" destOrd="0" presId="urn:microsoft.com/office/officeart/2005/8/layout/list1"/>
    <dgm:cxn modelId="{DA1F36D4-42E4-4F55-9DD5-9947B6EF3E01}" type="presParOf" srcId="{6DCBF966-A5F4-4160-9CF9-37B819A97775}" destId="{01BA6FC9-FD4C-4BD0-93DF-C7791A889784}" srcOrd="8" destOrd="0" presId="urn:microsoft.com/office/officeart/2005/8/layout/list1"/>
    <dgm:cxn modelId="{E109179E-7610-4626-9AB0-E36ACF13450C}" type="presParOf" srcId="{01BA6FC9-FD4C-4BD0-93DF-C7791A889784}" destId="{F75E726F-D832-41D4-A558-AB5747D4AE6D}" srcOrd="0" destOrd="0" presId="urn:microsoft.com/office/officeart/2005/8/layout/list1"/>
    <dgm:cxn modelId="{C1F488AD-0BCA-43D3-AEBF-341E4DEC9982}" type="presParOf" srcId="{01BA6FC9-FD4C-4BD0-93DF-C7791A889784}" destId="{1723FF22-614A-4DC5-A2F7-42C3529E2D73}" srcOrd="1" destOrd="0" presId="urn:microsoft.com/office/officeart/2005/8/layout/list1"/>
    <dgm:cxn modelId="{3D4A744F-213E-4997-A2D1-3AF010DE92DA}" type="presParOf" srcId="{6DCBF966-A5F4-4160-9CF9-37B819A97775}" destId="{B9170491-8820-493D-BEC3-795F6322E2A6}" srcOrd="9" destOrd="0" presId="urn:microsoft.com/office/officeart/2005/8/layout/list1"/>
    <dgm:cxn modelId="{C7BE344C-E7A9-4B80-BD48-2D676BC35DE1}" type="presParOf" srcId="{6DCBF966-A5F4-4160-9CF9-37B819A97775}" destId="{F0B3EA2A-C374-4460-B875-F9CF4B1DE765}" srcOrd="10" destOrd="0" presId="urn:microsoft.com/office/officeart/2005/8/layout/list1"/>
    <dgm:cxn modelId="{E883871E-8C68-40A6-B61A-45F70207FDE5}" type="presParOf" srcId="{6DCBF966-A5F4-4160-9CF9-37B819A97775}" destId="{023F6B01-1401-4236-8369-06D1FBCC9193}" srcOrd="11" destOrd="0" presId="urn:microsoft.com/office/officeart/2005/8/layout/list1"/>
    <dgm:cxn modelId="{B6C47288-9D41-47B6-8E49-BBBB5BC77B9B}" type="presParOf" srcId="{6DCBF966-A5F4-4160-9CF9-37B819A97775}" destId="{B373130D-99B5-48A0-AF11-1BE7F08FD551}" srcOrd="12" destOrd="0" presId="urn:microsoft.com/office/officeart/2005/8/layout/list1"/>
    <dgm:cxn modelId="{877F42EE-F220-4BDF-823C-B9C8FC3782AF}" type="presParOf" srcId="{B373130D-99B5-48A0-AF11-1BE7F08FD551}" destId="{39A8C653-7C44-4C03-840C-96421F512A85}" srcOrd="0" destOrd="0" presId="urn:microsoft.com/office/officeart/2005/8/layout/list1"/>
    <dgm:cxn modelId="{DA9F01F7-E729-41B1-AC18-F53D57044E57}" type="presParOf" srcId="{B373130D-99B5-48A0-AF11-1BE7F08FD551}" destId="{AAC93BC3-E100-4B22-A04A-7F54F8A6BC1C}" srcOrd="1" destOrd="0" presId="urn:microsoft.com/office/officeart/2005/8/layout/list1"/>
    <dgm:cxn modelId="{072922D7-256A-4B3C-9839-9D8051583ECF}" type="presParOf" srcId="{6DCBF966-A5F4-4160-9CF9-37B819A97775}" destId="{0C1A8D24-F6DF-42AD-9F5E-709EE99C43AE}" srcOrd="13" destOrd="0" presId="urn:microsoft.com/office/officeart/2005/8/layout/list1"/>
    <dgm:cxn modelId="{6D3B4EFA-0C96-4916-822E-C712D4BA2763}" type="presParOf" srcId="{6DCBF966-A5F4-4160-9CF9-37B819A97775}" destId="{EE6A03E4-C6FA-48FB-A87C-314237109B63}" srcOrd="14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7B5C9-9CAF-4019-B767-4BE3DC306BCC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ED6C1-C9F4-4504-9745-A375F63CC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A324C0-B0C8-47DC-A9D4-4979F871480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Петр I провел реформы государственного управления (созданы Сенат, коллегии, органы высшего государственного контроля и политического сыска; церковь подчинена государству; проведено деление страны на губернии, построена новая столица — Санкт-Петербург).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4C2F6A-4840-48A1-882A-5B137322F6B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Причина постепенности: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учреждениях сохранялся большой запас бумаги с двумя гербовыми клеймами (при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столбцовом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делопроизводстве большой лист разрезался на две части), а не с четырьмя, который требовался для ведения делопроизводства на листах, сшиваемых в тетради и книги. Необходимо было время, чтобы исчерпать запасы этой бумаги.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68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74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76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77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78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79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80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81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82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90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91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93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94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96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97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98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99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100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101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102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103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107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108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обер-комендант</a:t>
            </a:r>
            <a:r>
              <a:rPr lang="ru-RU" dirty="0" smtClean="0"/>
              <a:t> - военное дело, </a:t>
            </a:r>
            <a:r>
              <a:rPr lang="ru-RU" dirty="0" err="1" smtClean="0"/>
              <a:t>обер-комиссар</a:t>
            </a:r>
            <a:r>
              <a:rPr lang="ru-RU" dirty="0" smtClean="0"/>
              <a:t>, - отвечал за сбор налогов, </a:t>
            </a:r>
            <a:r>
              <a:rPr lang="ru-RU" dirty="0" err="1" smtClean="0"/>
              <a:t>ландрихтер</a:t>
            </a:r>
            <a:r>
              <a:rPr lang="ru-RU" dirty="0" smtClean="0"/>
              <a:t> – надзирал за правосудием.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117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121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122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123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126</a:t>
            </a:fld>
            <a:endParaRPr 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71BFCF-C78F-4129-8BBF-F43B95BBFEAC}" type="slidenum">
              <a:rPr lang="ru-RU" smtClean="0"/>
              <a:pPr>
                <a:defRPr/>
              </a:pPr>
              <a:t>127</a:t>
            </a:fld>
            <a:endParaRPr 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78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2BD53E-FAE1-4161-A0EA-5CE43AEA699B}" type="slidenum">
              <a:rPr lang="ru-RU" smtClean="0"/>
              <a:pPr>
                <a:defRPr/>
              </a:pPr>
              <a:t>128</a:t>
            </a:fld>
            <a:endParaRPr 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32D00D-6D21-4862-B00A-5ADA55469F8C}" type="slidenum">
              <a:rPr lang="ru-RU" smtClean="0"/>
              <a:pPr>
                <a:defRPr/>
              </a:pPr>
              <a:t>129</a:t>
            </a:fld>
            <a:endParaRPr 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4FD264-CB6C-4934-BBA4-B1D4B62D6725}" type="slidenum">
              <a:rPr lang="ru-RU" smtClean="0"/>
              <a:pPr>
                <a:defRPr/>
              </a:pPr>
              <a:t>130</a:t>
            </a:fld>
            <a:endParaRPr 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80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7D1971-3B5A-486A-B09F-66BFC5257DB1}" type="slidenum">
              <a:rPr lang="ru-RU" smtClean="0"/>
              <a:pPr>
                <a:defRPr/>
              </a:pPr>
              <a:t>131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80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7D1971-3B5A-486A-B09F-66BFC5257DB1}" type="slidenum">
              <a:rPr lang="ru-RU" smtClean="0"/>
              <a:pPr>
                <a:defRPr/>
              </a:pPr>
              <a:t>132</a:t>
            </a:fld>
            <a:endParaRPr 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D61BDB-F1A8-4FD8-88EC-122CA88D55EC}" type="slidenum">
              <a:rPr lang="ru-RU" smtClean="0"/>
              <a:pPr>
                <a:defRPr/>
              </a:pPr>
              <a:t>133</a:t>
            </a:fld>
            <a:endParaRPr 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0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09E88A-0CEB-4DA4-B68C-8B40F4CA35A6}" type="slidenum">
              <a:rPr lang="ru-RU" smtClean="0"/>
              <a:pPr>
                <a:defRPr/>
              </a:pPr>
              <a:t>134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ED6C1-C9F4-4504-9745-A375F63CCCD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B52B6BA-75E2-4F13-8385-0315F0B9F8D5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F7D11C-2111-49D7-967F-A6C5CFD6F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at-people.ru/biog/16/pic/romanovpetr1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Курс лекций</a:t>
            </a:r>
            <a:endParaRPr lang="ru-RU" dirty="0"/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История архивов</a:t>
            </a:r>
          </a:p>
        </p:txBody>
      </p:sp>
      <p:pic>
        <p:nvPicPr>
          <p:cNvPr id="4" name="Рисунок 3" descr="архив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4752"/>
            <a:ext cx="9156700" cy="2354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местного управления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/>
          </a:bodyPr>
          <a:lstStyle/>
          <a:p>
            <a:r>
              <a:rPr lang="ru-RU" sz="3200" dirty="0" smtClean="0"/>
              <a:t>Позже в губерниях были выделены провинции, а в них – уезды.</a:t>
            </a:r>
          </a:p>
          <a:p>
            <a:r>
              <a:rPr lang="ru-RU" sz="3200" dirty="0" smtClean="0"/>
              <a:t>В каждой провинции был воевода и провинциальная канцелярия.</a:t>
            </a:r>
          </a:p>
          <a:p>
            <a:r>
              <a:rPr lang="ru-RU" sz="3200" dirty="0" smtClean="0"/>
              <a:t>В уездных городах располагались воеводские канцелярии во главе с уездными комендантами.</a:t>
            </a:r>
          </a:p>
          <a:p>
            <a:r>
              <a:rPr lang="ru-RU" sz="3200" dirty="0" smtClean="0"/>
              <a:t>Трехчленная система управления (губерния — провинция — уезд) закрепилась в России вплоть до новой губернской реформы 1775 г. </a:t>
            </a:r>
            <a:endParaRPr lang="ru-RU" sz="3200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реорганизации МАКИД Ф. Миллера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Предлагал создать «систематический каталог», чтобы было удобнее искать документы.</a:t>
            </a:r>
          </a:p>
          <a:p>
            <a:r>
              <a:rPr lang="ru-RU" sz="3200" dirty="0" smtClean="0"/>
              <a:t>Предлагал публиковать документы (напр., сборник дипломатических грамот и договоров, снабженного </a:t>
            </a:r>
            <a:r>
              <a:rPr lang="ru-RU" sz="3200" i="1" dirty="0" smtClean="0"/>
              <a:t>«историческим предуведомлением для </a:t>
            </a:r>
            <a:r>
              <a:rPr lang="ru-RU" sz="3200" i="1" dirty="0" err="1" smtClean="0"/>
              <a:t>лутчаго</a:t>
            </a:r>
            <a:r>
              <a:rPr lang="ru-RU" sz="3200" i="1" dirty="0" smtClean="0"/>
              <a:t> изъятия материи»</a:t>
            </a:r>
            <a:r>
              <a:rPr lang="ru-RU" sz="3200" dirty="0" smtClean="0"/>
              <a:t>).</a:t>
            </a:r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500042"/>
            <a:ext cx="8572560" cy="581344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Проект Г. Миллера имел много недостатков, так как, составляя его, автор еще не работал в архиве, не знал состояние дел.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3200" dirty="0" smtClean="0">
                <a:solidFill>
                  <a:schemeClr val="tx1"/>
                </a:solidFill>
              </a:rPr>
              <a:t>Миллер начал деятельность в архиве с изучения состояния дел, далее занимался их описанием, их публикацией. 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3200" dirty="0" smtClean="0">
                <a:solidFill>
                  <a:schemeClr val="tx1"/>
                </a:solidFill>
              </a:rPr>
              <a:t>Он пытался пополнять архив за счет копий различных документов из разных архивов. 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3200" dirty="0" smtClean="0">
                <a:solidFill>
                  <a:schemeClr val="tx1"/>
                </a:solidFill>
              </a:rPr>
              <a:t>Миллер высказал мысль о централизации архивных дел, ходатайствовал о судьбе библиотеки, находящейся при архиве. </a:t>
            </a:r>
            <a:endParaRPr lang="ru-RU" sz="3200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429264"/>
            <a:ext cx="8519952" cy="955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err="1" smtClean="0"/>
              <a:t>Доношение</a:t>
            </a:r>
            <a:r>
              <a:rPr lang="ru-RU" dirty="0" smtClean="0"/>
              <a:t> Г. Миллера Коллегии иностранных дел об изготовлении гербовой печати МАКИД. 1780 г.</a:t>
            </a:r>
            <a:endParaRPr lang="ru-RU" dirty="0"/>
          </a:p>
        </p:txBody>
      </p:sp>
      <p:pic>
        <p:nvPicPr>
          <p:cNvPr id="155650" name="Picture 2" descr="Доношение Г.Ф.Миллера Коллегии иностранных дел об изготовлении гербовой печати МАКИД. 1780 г. февраля 17. Отпуск. 34х21. РГАДА. Ф. 180. Оп. 1. Д. 56. Л. 38-38 об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28604"/>
            <a:ext cx="5497830" cy="4616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500042"/>
            <a:ext cx="8572560" cy="5813447"/>
          </a:xfrm>
        </p:spPr>
        <p:txBody>
          <a:bodyPr>
            <a:normAutofit/>
          </a:bodyPr>
          <a:lstStyle/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3200" dirty="0" smtClean="0">
                <a:solidFill>
                  <a:schemeClr val="tx1"/>
                </a:solidFill>
              </a:rPr>
              <a:t>Миллер провел реорганизацию хранения дел, применив формально-логический принцип систематизации материалов по искусственно созданным тематическим коллекциям (общие государственные и частные государственные дела). 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3200" dirty="0" smtClean="0">
                <a:solidFill>
                  <a:schemeClr val="tx1"/>
                </a:solidFill>
              </a:rPr>
              <a:t>Такая система хранения дел в дальнейшем получила отрицательную оценку, так как сильно затрудняла работу в архиве.</a:t>
            </a:r>
            <a:endParaRPr lang="ru-RU" sz="3200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Миллера в оценке историков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«немецкая система Миллера много навредила Московскому главному архиву. Рассортировав по своей теоретической системе акты, он сбил естественное расположение их по приказам, столам, </a:t>
            </a:r>
            <a:r>
              <a:rPr lang="ru-RU" i="1" dirty="0" err="1" smtClean="0"/>
              <a:t>повытьям</a:t>
            </a:r>
            <a:r>
              <a:rPr lang="ru-RU" i="1" dirty="0" smtClean="0"/>
              <a:t> и т.д. От этого часто не знаешь, где чего искать должно и каким образом известный акт мог попасть в архив».</a:t>
            </a:r>
          </a:p>
          <a:p>
            <a:pPr algn="r">
              <a:buNone/>
            </a:pPr>
            <a:r>
              <a:rPr lang="ru-RU" dirty="0" smtClean="0"/>
              <a:t>Л. И. Шохин (1845 г.)</a:t>
            </a:r>
            <a:endParaRPr lang="ru-RU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Ф. Миллера в оценке историков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«В целом можно сказать, что план Миллера является образцом того, как нельзя систематизировать материалы любого архива.  … Миллер сделал шаг назад в организации архива. Он разрушил архивные фонды, исторически сложившиеся уже в деятельности Посольского приказа…</a:t>
            </a:r>
          </a:p>
          <a:p>
            <a:pPr>
              <a:buNone/>
            </a:pPr>
            <a:r>
              <a:rPr lang="ru-RU" i="1" dirty="0" smtClean="0"/>
              <a:t>    … к великому сожалению, план Миллера не остался на бумаге, а был проведен в жизнь»</a:t>
            </a:r>
          </a:p>
          <a:p>
            <a:pPr algn="r">
              <a:buNone/>
            </a:pPr>
            <a:r>
              <a:rPr lang="ru-RU" dirty="0" smtClean="0"/>
              <a:t>Г. А. </a:t>
            </a:r>
            <a:r>
              <a:rPr lang="ru-RU" dirty="0" err="1" smtClean="0"/>
              <a:t>Дремина</a:t>
            </a:r>
            <a:r>
              <a:rPr lang="ru-RU" dirty="0" smtClean="0"/>
              <a:t> (1959 г.)</a:t>
            </a:r>
            <a:endParaRPr lang="ru-RU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Ф. Миллера в оценке историков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мнению советского и российского архивиста В. Н. </a:t>
            </a:r>
            <a:r>
              <a:rPr lang="ru-RU" dirty="0" err="1" smtClean="0"/>
              <a:t>Автократова</a:t>
            </a:r>
            <a:r>
              <a:rPr lang="ru-RU" dirty="0" smtClean="0"/>
              <a:t> (1922-1992) Ф. Миллер каждый документ рассматривал как самостоятельный объект, равный в классификационном отношении отдельной книге. Таким образом, в результате реформы Ф. Миллера в архиве сформировалась коллекционная система (она сохранилась до сих пор), заменившая историческую фондовую систему.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428604"/>
            <a:ext cx="8504238" cy="578647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Московский период в жизни Миллера был ознаменован изданием таких ценных памятников и трудов русских учёных:  Судебник царя Ивана Грозного, </a:t>
            </a:r>
            <a:r>
              <a:rPr lang="ru-RU" sz="3200" dirty="0" err="1" smtClean="0"/>
              <a:t>Степеная</a:t>
            </a:r>
            <a:r>
              <a:rPr lang="ru-RU" sz="3200" dirty="0" smtClean="0"/>
              <a:t> книга, «Письма Петра Великого графу Б. П. Шереметеву», «История Российская» (Татищева), «Описание Камчатки» (Крашенинникова). </a:t>
            </a:r>
          </a:p>
          <a:p>
            <a:r>
              <a:rPr lang="ru-RU" sz="3200" dirty="0" smtClean="0"/>
              <a:t> Поражённый параличом в 1772 г., он продолжал неустанно работать до самой смерти (1783).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vi-VN" b="1" dirty="0" smtClean="0"/>
              <a:t>Никол</a:t>
            </a:r>
            <a:r>
              <a:rPr lang="ru-RU" b="1" dirty="0" smtClean="0"/>
              <a:t>а</a:t>
            </a:r>
            <a:r>
              <a:rPr lang="vi-VN" b="1" dirty="0" smtClean="0"/>
              <a:t>й Никол</a:t>
            </a:r>
            <a:r>
              <a:rPr lang="ru-RU" b="1" dirty="0" smtClean="0"/>
              <a:t>а</a:t>
            </a:r>
            <a:r>
              <a:rPr lang="vi-VN" b="1" dirty="0" smtClean="0"/>
              <a:t>евич Бант</a:t>
            </a:r>
            <a:r>
              <a:rPr lang="ru-RU" b="1" dirty="0" err="1" smtClean="0"/>
              <a:t>ы</a:t>
            </a:r>
            <a:r>
              <a:rPr lang="vi-VN" b="1" dirty="0" smtClean="0"/>
              <a:t>ш-Каменский</a:t>
            </a:r>
            <a:r>
              <a:rPr lang="ru-RU" b="1" dirty="0" smtClean="0"/>
              <a:t> (1737–1814)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00496" y="1527048"/>
            <a:ext cx="5000660" cy="483091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Историк, археограф, архивист, библиограф, писатель. </a:t>
            </a:r>
          </a:p>
          <a:p>
            <a:r>
              <a:rPr lang="ru-RU" dirty="0" smtClean="0"/>
              <a:t>Почетный член Императорской  Академии наук.</a:t>
            </a:r>
          </a:p>
          <a:p>
            <a:r>
              <a:rPr lang="ru-RU" dirty="0" smtClean="0"/>
              <a:t>Действительный член Московского общества истории и древностей российских. </a:t>
            </a:r>
          </a:p>
          <a:p>
            <a:r>
              <a:rPr lang="ru-RU" dirty="0" smtClean="0"/>
              <a:t>Посвятил архивной службе 52 года жизни, из них более 30 – в должности управляющего Московского архива Коллегии иностранных дел. </a:t>
            </a:r>
            <a:endParaRPr lang="ru-RU" dirty="0"/>
          </a:p>
        </p:txBody>
      </p:sp>
      <p:pic>
        <p:nvPicPr>
          <p:cNvPr id="153602" name="Picture 2" descr="ArgunovN portrait of NN Bantysh-Kamensky 18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3009900" cy="3828593"/>
          </a:xfrm>
          <a:prstGeom prst="ellipse">
            <a:avLst/>
          </a:prstGeom>
          <a:noFill/>
          <a:ln cmpd="thickThin"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285728"/>
            <a:ext cx="8504238" cy="5857916"/>
          </a:xfrm>
        </p:spPr>
        <p:txBody>
          <a:bodyPr>
            <a:normAutofit/>
          </a:bodyPr>
          <a:lstStyle/>
          <a:p>
            <a:r>
              <a:rPr lang="ru-RU" dirty="0" smtClean="0"/>
              <a:t>Родился в небогатой дворянской семье (молдавские корни).</a:t>
            </a:r>
          </a:p>
          <a:p>
            <a:r>
              <a:rPr lang="ru-RU" dirty="0" smtClean="0"/>
              <a:t>Учился в Киевской, затем в Московской духовной академиях. Одновременно посещал Московский университет, где слушал лекции по предметам, которые не входили в учебную программу академии. </a:t>
            </a:r>
          </a:p>
          <a:p>
            <a:r>
              <a:rPr lang="ru-RU" dirty="0" smtClean="0"/>
              <a:t>Полиглот. Блестяще владел латинским и французским, а также древнееврейским, греческим, немецким, итальянским языками. </a:t>
            </a:r>
          </a:p>
          <a:p>
            <a:r>
              <a:rPr lang="ru-RU" dirty="0" smtClean="0"/>
              <a:t>Был приглашен канцлером гр. Н. И. Воронцовым на дипломатическую службу, но предпочел работу архивариуса в Московском архиве Коллегии иностранных дел (с 1763 г.).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местного управления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662828" cy="4830910"/>
          </a:xfrm>
        </p:spPr>
        <p:txBody>
          <a:bodyPr>
            <a:normAutofit/>
          </a:bodyPr>
          <a:lstStyle/>
          <a:p>
            <a:r>
              <a:rPr lang="ru-RU" dirty="0" smtClean="0"/>
              <a:t>В результате реформы власть между центром и периферией перераспределялась, и царь делегировал губернаторам часть своих властных функций. </a:t>
            </a:r>
          </a:p>
          <a:p>
            <a:r>
              <a:rPr lang="ru-RU" dirty="0" smtClean="0"/>
              <a:t>Однако на практике центральная власть не ослабевала, а укреплялась. Назначенные царем, полностью подотчетные ему и зависимые от него губернаторы становились глазами и руками самодержца на местах, компенсируя отсутствие непосредственного надзора.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2149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Автограф Н.Н. </a:t>
            </a:r>
            <a:r>
              <a:rPr lang="ru-RU" b="1" dirty="0" err="1" smtClean="0"/>
              <a:t>Бантыша-Каменского</a:t>
            </a:r>
            <a:r>
              <a:rPr lang="ru-RU" b="1" dirty="0" smtClean="0"/>
              <a:t>. Донесение канцлеру А.Р. Воронцову о работе Н.М. Карамзина в Архиве.</a:t>
            </a:r>
            <a:endParaRPr lang="ru-RU" dirty="0"/>
          </a:p>
        </p:txBody>
      </p:sp>
      <p:sp>
        <p:nvSpPr>
          <p:cNvPr id="201732" name="AutoShape 4" descr="http://www.idd.mid.ru/img/bantysh_kamenskiy_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1734" name="Picture 6" descr="http://www.idd.mid.ru/img/bantysh_kamenskiy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405384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285728"/>
            <a:ext cx="8504238" cy="5857916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Карьера в архиве: архивариус </a:t>
            </a:r>
            <a:r>
              <a:rPr lang="ru-RU" sz="2800" dirty="0" smtClean="0">
                <a:sym typeface="Wingdings 3"/>
              </a:rPr>
              <a:t> помощник управляющего  управляющий архивом (с 1800 г.).</a:t>
            </a:r>
          </a:p>
          <a:p>
            <a:r>
              <a:rPr lang="ru-RU" sz="2800" dirty="0" smtClean="0"/>
              <a:t>Составлял описи, обзоры, справочники и библиографические описания архивных материалов.</a:t>
            </a:r>
          </a:p>
          <a:p>
            <a:r>
              <a:rPr lang="ru-RU" sz="2800" dirty="0" smtClean="0"/>
              <a:t>Подготовил к печати и обнародовал многие древнерусские памятники и международные договоры.</a:t>
            </a:r>
          </a:p>
          <a:p>
            <a:r>
              <a:rPr lang="ru-RU" sz="2800" dirty="0" smtClean="0"/>
              <a:t>В 1812 г. перед вторжением Наполеона в столицу занимался эвакуацией архива (305 сундуков и коробов). Сопровождал архив во Владимир, затем в Нижний Новгород. Его дом в Москве </a:t>
            </a:r>
            <a:r>
              <a:rPr lang="ru-RU" sz="2800" i="1" dirty="0" smtClean="0"/>
              <a:t>«со всем добром и с книгами»</a:t>
            </a:r>
            <a:r>
              <a:rPr lang="ru-RU" sz="2800" dirty="0" smtClean="0"/>
              <a:t>, уникальной библиотекой и рукописями (18 портфелей!) были уничтожены.</a:t>
            </a:r>
          </a:p>
          <a:p>
            <a:r>
              <a:rPr lang="ru-RU" sz="2800" dirty="0" smtClean="0"/>
              <a:t>В январе 1813 г. с архивом вернулся в Москву и, ютясь во флигеле архива, продолжал по-прежнему ходить в архив </a:t>
            </a:r>
            <a:r>
              <a:rPr lang="ru-RU" sz="2800" i="1" dirty="0" smtClean="0"/>
              <a:t>«для того только</a:t>
            </a:r>
            <a:r>
              <a:rPr lang="ru-RU" sz="2800" dirty="0" smtClean="0"/>
              <a:t>, </a:t>
            </a:r>
            <a:r>
              <a:rPr lang="ru-RU" sz="2800" i="1" dirty="0" smtClean="0"/>
              <a:t>чтобы среди этой сокровищницы восстановлять упадающее здоровье, а с ним погасающую жизнь»</a:t>
            </a:r>
            <a:r>
              <a:rPr lang="ru-RU" sz="28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8" name="Picture 2" descr="http://www.idd.mid.ru/img/bantysh_kamenskiy_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3108960" cy="4876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57686" y="22859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Титульный лист труда Н.Н. </a:t>
            </a:r>
            <a:r>
              <a:rPr lang="ru-RU" b="1" dirty="0" err="1" smtClean="0"/>
              <a:t>Бантыша-Каменского</a:t>
            </a:r>
            <a:r>
              <a:rPr lang="ru-RU" b="1" dirty="0" smtClean="0"/>
              <a:t> «Обзор внешних сношений России». М., 1894.</a:t>
            </a:r>
            <a:endParaRPr lang="ru-RU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714356"/>
            <a:ext cx="8504238" cy="5429288"/>
          </a:xfrm>
        </p:spPr>
        <p:txBody>
          <a:bodyPr>
            <a:normAutofit/>
          </a:bodyPr>
          <a:lstStyle/>
          <a:p>
            <a:r>
              <a:rPr lang="ru-RU" dirty="0" smtClean="0"/>
              <a:t>К концу жизни почти оглох, стал плохо видеть и страдал от болезней, приобретенных из-за многочасовой непрерывной работы  в полуподвальных тесных помещениях, плохо освещенных и заваленных кипами старых бумажных связок и свитков.</a:t>
            </a:r>
          </a:p>
          <a:p>
            <a:r>
              <a:rPr lang="ru-RU" dirty="0" smtClean="0"/>
              <a:t> Здесь он  по просьбам исследователей вел поиски документов о самых различных областях знаний и разных исторических эпохах.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714356"/>
            <a:ext cx="8504238" cy="5429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Бесценную помощь </a:t>
            </a:r>
            <a:r>
              <a:rPr lang="ru-RU" sz="2800" dirty="0" err="1" smtClean="0"/>
              <a:t>Бантыш-Каменского</a:t>
            </a:r>
            <a:r>
              <a:rPr lang="ru-RU" sz="2800" dirty="0" smtClean="0"/>
              <a:t> получили: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Н.И. Новиков при составлении биографий для «Опыта исторического словаря о русских писателях» и «Древней российской </a:t>
            </a:r>
            <a:r>
              <a:rPr lang="ru-RU" sz="2400" dirty="0" err="1" smtClean="0">
                <a:solidFill>
                  <a:schemeClr val="tx1"/>
                </a:solidFill>
              </a:rPr>
              <a:t>Вивлиофики</a:t>
            </a:r>
            <a:r>
              <a:rPr lang="ru-RU" sz="2400" dirty="0" smtClean="0">
                <a:solidFill>
                  <a:schemeClr val="tx1"/>
                </a:solidFill>
              </a:rPr>
              <a:t>», 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А. Щекатов и Л.М. Максимович для географических словарей, 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Ф.О. </a:t>
            </a:r>
            <a:r>
              <a:rPr lang="ru-RU" sz="2400" dirty="0" err="1" smtClean="0">
                <a:solidFill>
                  <a:schemeClr val="tx1"/>
                </a:solidFill>
              </a:rPr>
              <a:t>Туманский</a:t>
            </a:r>
            <a:r>
              <a:rPr lang="ru-RU" sz="2400" dirty="0" smtClean="0">
                <a:solidFill>
                  <a:schemeClr val="tx1"/>
                </a:solidFill>
              </a:rPr>
              <a:t> и И.И. Голиков при написании работ о Петре </a:t>
            </a:r>
            <a:r>
              <a:rPr lang="en-US" sz="2400" dirty="0" smtClean="0">
                <a:solidFill>
                  <a:schemeClr val="tx1"/>
                </a:solidFill>
              </a:rPr>
              <a:t>I</a:t>
            </a:r>
            <a:r>
              <a:rPr lang="ru-RU" sz="2400" dirty="0" smtClean="0">
                <a:solidFill>
                  <a:schemeClr val="tx1"/>
                </a:solidFill>
              </a:rPr>
              <a:t>,  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А.С. Пушкин работал над коллекцией документов по пугачевскому движению (ее Н. Н. </a:t>
            </a:r>
            <a:r>
              <a:rPr lang="ru-RU" sz="2400" dirty="0" err="1" smtClean="0">
                <a:solidFill>
                  <a:schemeClr val="tx1"/>
                </a:solidFill>
              </a:rPr>
              <a:t>Бантыш-Каменский</a:t>
            </a:r>
            <a:r>
              <a:rPr lang="ru-RU" sz="2400" dirty="0" smtClean="0">
                <a:solidFill>
                  <a:schemeClr val="tx1"/>
                </a:solidFill>
              </a:rPr>
              <a:t>  </a:t>
            </a:r>
            <a:r>
              <a:rPr lang="ru-RU" sz="2400" i="1" dirty="0" smtClean="0">
                <a:solidFill>
                  <a:schemeClr val="tx1"/>
                </a:solidFill>
              </a:rPr>
              <a:t>«приватно» </a:t>
            </a:r>
            <a:r>
              <a:rPr lang="ru-RU" sz="2400" dirty="0" smtClean="0">
                <a:solidFill>
                  <a:schemeClr val="tx1"/>
                </a:solidFill>
              </a:rPr>
              <a:t>собрал  в подземельях своей </a:t>
            </a:r>
            <a:r>
              <a:rPr lang="ru-RU" sz="2400" i="1" dirty="0" smtClean="0">
                <a:solidFill>
                  <a:schemeClr val="tx1"/>
                </a:solidFill>
              </a:rPr>
              <a:t>«архивы»</a:t>
            </a:r>
            <a:r>
              <a:rPr lang="ru-RU" sz="2400" dirty="0" smtClean="0">
                <a:solidFill>
                  <a:schemeClr val="tx1"/>
                </a:solidFill>
              </a:rPr>
              <a:t> и сохранил для потомков).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714356"/>
            <a:ext cx="8504238" cy="5429288"/>
          </a:xfrm>
        </p:spPr>
        <p:txBody>
          <a:bodyPr>
            <a:normAutofit/>
          </a:bodyPr>
          <a:lstStyle/>
          <a:p>
            <a:r>
              <a:rPr lang="ru-RU" dirty="0" smtClean="0"/>
              <a:t>По свидетельству современников, </a:t>
            </a:r>
            <a:r>
              <a:rPr lang="ru-RU" i="1" dirty="0" smtClean="0"/>
              <a:t>«такой многоопытный человек, как начальник министерского Архива иностранных дел Н.Н. </a:t>
            </a:r>
            <a:r>
              <a:rPr lang="ru-RU" i="1" dirty="0" err="1" smtClean="0"/>
              <a:t>Бантыш-Каменский</a:t>
            </a:r>
            <a:r>
              <a:rPr lang="ru-RU" i="1" dirty="0" smtClean="0"/>
              <a:t>, стал неоспоримо важнейшим пособником в великом для той эпохи историческом труде Карамзина, … настоящим его благодетелем, уже и тем одним, что сообщил ему неизданную доныне опись </a:t>
            </a:r>
            <a:r>
              <a:rPr lang="ru-RU" i="1" dirty="0" err="1" smtClean="0"/>
              <a:t>архивским</a:t>
            </a:r>
            <a:r>
              <a:rPr lang="ru-RU" i="1" dirty="0" smtClean="0"/>
              <a:t> делам»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Н.Н. </a:t>
            </a:r>
            <a:r>
              <a:rPr lang="ru-RU" dirty="0" err="1" smtClean="0"/>
              <a:t>Бантыш-Каменский</a:t>
            </a:r>
            <a:r>
              <a:rPr lang="ru-RU" dirty="0" smtClean="0"/>
              <a:t> был </a:t>
            </a:r>
            <a:r>
              <a:rPr lang="ru-RU" i="1" dirty="0" smtClean="0"/>
              <a:t>«наиболее трудолюбивым архивистом из всех служивших в  архиве КИД ученых и любителей древностей» </a:t>
            </a:r>
            <a:r>
              <a:rPr lang="ru-RU" dirty="0" smtClean="0"/>
              <a:t>(Н. В. </a:t>
            </a:r>
            <a:r>
              <a:rPr lang="ru-RU" dirty="0" err="1" smtClean="0"/>
              <a:t>Калачов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типа архивистов в </a:t>
            </a:r>
            <a:r>
              <a:rPr lang="en-US" dirty="0" smtClean="0"/>
              <a:t>XVIII </a:t>
            </a:r>
            <a:r>
              <a:rPr lang="ru-RU" dirty="0" smtClean="0"/>
              <a:t>веке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М. Г. Собакин – архивист и археограф (точнее, </a:t>
            </a:r>
            <a:r>
              <a:rPr lang="ru-RU" dirty="0" err="1" smtClean="0"/>
              <a:t>архивограф</a:t>
            </a:r>
            <a:r>
              <a:rPr lang="ru-RU" dirty="0" smtClean="0"/>
              <a:t>, т. е. составитель архивных описей), </a:t>
            </a:r>
          </a:p>
          <a:p>
            <a:r>
              <a:rPr lang="ru-RU" dirty="0" smtClean="0"/>
              <a:t>Н. Н. </a:t>
            </a:r>
            <a:r>
              <a:rPr lang="ru-RU" dirty="0" err="1" smtClean="0"/>
              <a:t>Бантыш-Каменский</a:t>
            </a:r>
            <a:r>
              <a:rPr lang="ru-RU" dirty="0" smtClean="0"/>
              <a:t> – археограф (составитель архивных описаний и обзоров, а также публикатор архивных материалов) и историк; </a:t>
            </a:r>
          </a:p>
          <a:p>
            <a:r>
              <a:rPr lang="ru-RU" dirty="0" smtClean="0"/>
              <a:t>Ф. И. Миллер – архивист-библиотекарь и историк-исследователь. </a:t>
            </a:r>
          </a:p>
          <a:p>
            <a:pPr algn="r">
              <a:buNone/>
            </a:pPr>
            <a:r>
              <a:rPr lang="ru-RU" dirty="0" smtClean="0"/>
              <a:t>классификации С.В. Рождественского, </a:t>
            </a:r>
          </a:p>
          <a:p>
            <a:pPr algn="r">
              <a:buNone/>
            </a:pPr>
            <a:r>
              <a:rPr lang="ru-RU" dirty="0" smtClean="0"/>
              <a:t> статья «Историк–археограф–архивист» (1923)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Использование архивных документов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архивных документов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запросов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по выполнению запросов правительственных учреждений и частных лиц считалась основной в деятельности архивов. </a:t>
            </a:r>
          </a:p>
          <a:p>
            <a:r>
              <a:rPr lang="ru-RU" dirty="0" smtClean="0"/>
              <a:t>Справки по запросам вышестоящих учреждений, которым подчинялись архивы, выполнялись в первую очередь. </a:t>
            </a:r>
          </a:p>
          <a:p>
            <a:r>
              <a:rPr lang="ru-RU" dirty="0" smtClean="0"/>
              <a:t>Слабо развитый учетно-справочный аппарат, хаотичное состояние большинства документов приводили к тому, что архивы часто не могли выдать справки.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Вертикаль исполнительной власти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4038600" cy="468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Цепочка царь </a:t>
            </a:r>
            <a:r>
              <a:rPr lang="ru-RU" dirty="0" smtClean="0">
                <a:sym typeface="Wingdings 3"/>
              </a:rPr>
              <a:t></a:t>
            </a:r>
            <a:r>
              <a:rPr lang="ru-RU" dirty="0" smtClean="0"/>
              <a:t> губернатор </a:t>
            </a:r>
            <a:r>
              <a:rPr lang="ru-RU" dirty="0" smtClean="0">
                <a:sym typeface="Wingdings 3"/>
              </a:rPr>
              <a:t></a:t>
            </a:r>
            <a:r>
              <a:rPr lang="ru-RU" dirty="0" smtClean="0"/>
              <a:t> провинциальный воевода </a:t>
            </a:r>
            <a:r>
              <a:rPr lang="ru-RU" dirty="0" smtClean="0">
                <a:sym typeface="Wingdings 3"/>
              </a:rPr>
              <a:t></a:t>
            </a:r>
            <a:r>
              <a:rPr lang="ru-RU" dirty="0" smtClean="0"/>
              <a:t> уездный комиссар означала </a:t>
            </a:r>
            <a:r>
              <a:rPr lang="ru-RU" b="1" dirty="0" smtClean="0"/>
              <a:t>создание четкой и </a:t>
            </a:r>
            <a:r>
              <a:rPr lang="ru-RU" dirty="0" smtClean="0"/>
              <a:t>значительно более э</a:t>
            </a:r>
            <a:r>
              <a:rPr lang="ru-RU" b="1" dirty="0" smtClean="0"/>
              <a:t>ффективной</a:t>
            </a:r>
            <a:r>
              <a:rPr lang="ru-RU" dirty="0" smtClean="0"/>
              <a:t>, чем прежде, </a:t>
            </a:r>
            <a:r>
              <a:rPr lang="ru-RU" b="1" dirty="0" smtClean="0"/>
              <a:t>вертикали исполнительной власти.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запросов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Характеристика запросов в архивы от правительственных организаций: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 международных отношениях (при разграничении земель с соседними странами, напр., со Швецией), 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при разработке законов (Соборное Уложение 1649 г. и Екатерина </a:t>
            </a:r>
            <a:r>
              <a:rPr lang="en-US" dirty="0" smtClean="0">
                <a:solidFill>
                  <a:schemeClr val="tx1"/>
                </a:solidFill>
              </a:rPr>
              <a:t>II</a:t>
            </a:r>
            <a:r>
              <a:rPr lang="ru-RU" smtClean="0">
                <a:solidFill>
                  <a:schemeClr val="tx1"/>
                </a:solidFill>
              </a:rPr>
              <a:t>),</a:t>
            </a:r>
            <a:endParaRPr lang="ru-RU" dirty="0" smtClean="0">
              <a:solidFill>
                <a:schemeClr val="tx1"/>
              </a:solidFill>
            </a:endParaRP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 ходе расследований дел различных «самозванцев» (напр., выдававших себя за царевичей Петра и Алексея), дел о раскольниках.</a:t>
            </a:r>
          </a:p>
          <a:p>
            <a:r>
              <a:rPr lang="ru-RU" dirty="0" smtClean="0"/>
              <a:t>Характеристика запросов в архивы частных лиц (помещиков, чиновников, офицеров, купцов):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проведение межевания, 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составление родословных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подтверждение прав на землю и крестьян после подавления крестьянской войны 1773-1775 гг., в ходе которой многие документы были уничтожены или утеряны.</a:t>
            </a:r>
            <a:endParaRPr lang="ru-RU" dirty="0" smtClean="0"/>
          </a:p>
          <a:p>
            <a:pPr lvl="1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Исторические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</a:t>
            </a:r>
            <a:r>
              <a:rPr lang="en-US" dirty="0" smtClean="0"/>
              <a:t>XVIII</a:t>
            </a:r>
            <a:r>
              <a:rPr lang="ru-RU" dirty="0" smtClean="0"/>
              <a:t> в. собиранием  исторических документов занимались не только архивы, но и частные лица. </a:t>
            </a:r>
          </a:p>
          <a:p>
            <a:r>
              <a:rPr lang="ru-RU" dirty="0" smtClean="0"/>
              <a:t>Петр I во время заграничных путешествий знакомился с такими документами, причем ряд источников удавалось купить и доставить в Россию, а некоторых снимались копии.</a:t>
            </a:r>
          </a:p>
          <a:p>
            <a:r>
              <a:rPr lang="ru-RU" dirty="0" smtClean="0"/>
              <a:t>Один из ярких примеров частных архивных коллекций – это «портфели Миллера» (258 портфелей, оставшихся после смерти Г. Миллера – в основном посвящены Сибири. Были приобретены за 20 тыс. руб. Екатериной </a:t>
            </a:r>
            <a:r>
              <a:rPr lang="en-US" dirty="0" smtClean="0"/>
              <a:t>II</a:t>
            </a:r>
            <a:r>
              <a:rPr lang="ru-RU" dirty="0" smtClean="0"/>
              <a:t> в последние годы жизни архивиста.  После его смерти портфели поступили в архив МАКИД).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Исторические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Значительный архив исторических источников был собран  В.Н. Татищевым, М. М. Щербатовым, Н. Н. </a:t>
            </a:r>
            <a:r>
              <a:rPr lang="ru-RU" dirty="0" err="1" smtClean="0"/>
              <a:t>Бантыш-Каменским</a:t>
            </a:r>
            <a:r>
              <a:rPr lang="ru-RU" dirty="0" smtClean="0"/>
              <a:t>, Н. П. Румянцевым, А. И. Мусиным-Пушкиным и др.</a:t>
            </a:r>
          </a:p>
          <a:p>
            <a:r>
              <a:rPr lang="ru-RU" dirty="0" smtClean="0"/>
              <a:t>Собирание исторических источников не являлось самоцелью. Делалось это для создания </a:t>
            </a:r>
            <a:r>
              <a:rPr lang="ru-RU" dirty="0" err="1" smtClean="0"/>
              <a:t>источниковой</a:t>
            </a:r>
            <a:r>
              <a:rPr lang="ru-RU" dirty="0" smtClean="0"/>
              <a:t> базы в целях разработки отечественной истории. </a:t>
            </a:r>
          </a:p>
          <a:p>
            <a:r>
              <a:rPr lang="ru-RU" dirty="0" smtClean="0"/>
              <a:t>Напр., В.Н. Татищев при написании «Истории Российской с самых древнейших времен» привлек широкий круг источников (собственный архив + архивы Москвы, Астрахани, Казани и др.).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Исторические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Продуктивно работал над архивными источниками М. В. Ломоносов. Это позволило ему в «Замечаниях на диссертацию Миллера» и «Древней Российской истории» доказать самостоятельное историческое развитие русского народа.</a:t>
            </a:r>
          </a:p>
          <a:p>
            <a:r>
              <a:rPr lang="ru-RU" dirty="0" smtClean="0"/>
              <a:t>Широкое привлечение архивных материалов способствовало тому, что Ломоносов приблизился к постановке вопроса о необходимости создания истории народов, а не носителей верховной власти.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b="1" dirty="0" smtClean="0"/>
              <a:t>Издание исторических источников</a:t>
            </a:r>
            <a:endParaRPr lang="ru-RU" sz="2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В. Н.Татищев впервые в отечественной науке высказал мысль о том, что успешное исследование России невозможно без проведения широко организованного и продуманного издания источников. </a:t>
            </a:r>
          </a:p>
          <a:p>
            <a:r>
              <a:rPr lang="ru-RU" dirty="0" smtClean="0"/>
              <a:t>В. Н. Татищев: </a:t>
            </a:r>
            <a:r>
              <a:rPr lang="ru-RU" i="1" dirty="0" smtClean="0"/>
              <a:t>«архив значит место такое, где государственные письма нужные яко тайные, </a:t>
            </a:r>
            <a:r>
              <a:rPr lang="ru-RU" i="1" dirty="0" err="1" smtClean="0"/>
              <a:t>тако</a:t>
            </a:r>
            <a:r>
              <a:rPr lang="ru-RU" i="1" dirty="0" smtClean="0"/>
              <a:t> и иные хранятся».</a:t>
            </a:r>
          </a:p>
          <a:p>
            <a:endParaRPr lang="ru-RU" dirty="0"/>
          </a:p>
        </p:txBody>
      </p:sp>
      <p:pic>
        <p:nvPicPr>
          <p:cNvPr id="4098" name="Picture 2" descr="File:Tatishche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3423873" cy="4487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42844" y="6000768"/>
            <a:ext cx="4650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Василий Никитич Татищев (1686 – 1750) </a:t>
            </a:r>
            <a:endParaRPr lang="ru-RU" b="1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В. Н. Татищев об издании исторических источников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В.Н.Татищев – автор одного из первых проектов реформ архивного дела в России.</a:t>
            </a:r>
          </a:p>
          <a:p>
            <a:r>
              <a:rPr lang="ru-RU" dirty="0" smtClean="0"/>
              <a:t>Поставил задачу составить описание всех русских хранилищ: </a:t>
            </a:r>
            <a:r>
              <a:rPr lang="ru-RU" i="1" dirty="0" smtClean="0"/>
              <a:t>«Для того нужно во всех городах древним письмам и архивам обстоятельные описи иметь и их в добром порядке для предка хранить».</a:t>
            </a:r>
            <a:endParaRPr lang="ru-RU" dirty="0" smtClean="0"/>
          </a:p>
          <a:p>
            <a:r>
              <a:rPr lang="ru-RU" dirty="0" smtClean="0"/>
              <a:t>Сформулировал идею создания корпуса пособий справочно-информационного и научно-справочного характера («справочное депо»).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71508"/>
          </a:xfrm>
        </p:spPr>
        <p:txBody>
          <a:bodyPr>
            <a:noAutofit/>
          </a:bodyPr>
          <a:lstStyle/>
          <a:p>
            <a:r>
              <a:rPr lang="ru-RU" dirty="0" smtClean="0"/>
              <a:t>Первые публикации исторических источников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1718 г. –</a:t>
            </a:r>
            <a:r>
              <a:rPr lang="en-US" dirty="0" smtClean="0"/>
              <a:t> </a:t>
            </a:r>
            <a:r>
              <a:rPr lang="ru-RU" dirty="0" smtClean="0"/>
              <a:t>первая в России публикация исторического документа (грамоты австрийского императора Максимилиана I Государю Василию  </a:t>
            </a:r>
            <a:r>
              <a:rPr lang="en-US" dirty="0" smtClean="0"/>
              <a:t>III</a:t>
            </a:r>
            <a:r>
              <a:rPr lang="ru-RU" dirty="0" smtClean="0"/>
              <a:t> от 04.08.1514 </a:t>
            </a:r>
            <a:r>
              <a:rPr lang="en-US" dirty="0" smtClean="0"/>
              <a:t>u/ </a:t>
            </a:r>
            <a:r>
              <a:rPr lang="ru-RU" dirty="0" smtClean="0"/>
              <a:t>с его титулованием "император" – для обоснования императорского титула Петра I); </a:t>
            </a:r>
          </a:p>
          <a:p>
            <a:r>
              <a:rPr lang="ru-RU" dirty="0" smtClean="0"/>
              <a:t>1723 г. – издана первая в России публикация архивной описи (два "Каталога рукописных книг греческих, в Синодальной библиотеке в Москве обретающихся"). </a:t>
            </a:r>
          </a:p>
          <a:p>
            <a:r>
              <a:rPr lang="ru-RU" dirty="0" smtClean="0"/>
              <a:t>1767 – </a:t>
            </a:r>
            <a:r>
              <a:rPr lang="ru-RU" dirty="0" err="1" smtClean="0"/>
              <a:t>Радзивиловская</a:t>
            </a:r>
            <a:r>
              <a:rPr lang="ru-RU" dirty="0" smtClean="0"/>
              <a:t> и </a:t>
            </a:r>
            <a:r>
              <a:rPr lang="ru-RU" dirty="0" err="1" smtClean="0"/>
              <a:t>Никоновская</a:t>
            </a:r>
            <a:r>
              <a:rPr lang="ru-RU" dirty="0" smtClean="0"/>
              <a:t> летописи,          "Русская Правда "; </a:t>
            </a:r>
            <a:br>
              <a:rPr lang="ru-RU" dirty="0" smtClean="0"/>
            </a:br>
            <a:r>
              <a:rPr lang="ru-RU" dirty="0" smtClean="0"/>
              <a:t>1768 – Судебник Ивана Грозного, "Степенная книга" и т.д.</a:t>
            </a:r>
            <a:endParaRPr lang="ru-RU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0125" y="0"/>
            <a:ext cx="7934325" cy="1071563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Николай Иванович Новиков (1744–1818)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5" name="Содержимое 2"/>
          <p:cNvSpPr>
            <a:spLocks noGrp="1"/>
          </p:cNvSpPr>
          <p:nvPr>
            <p:ph idx="1"/>
          </p:nvPr>
        </p:nvSpPr>
        <p:spPr>
          <a:xfrm>
            <a:off x="5000625" y="1928813"/>
            <a:ext cx="3933825" cy="2857500"/>
          </a:xfrm>
        </p:spPr>
        <p:txBody>
          <a:bodyPr/>
          <a:lstStyle/>
          <a:p>
            <a:pPr algn="r">
              <a:buClr>
                <a:schemeClr val="tx2">
                  <a:lumMod val="60000"/>
                  <a:lumOff val="40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Просветитель. </a:t>
            </a:r>
          </a:p>
          <a:p>
            <a:pPr algn="r">
              <a:buClr>
                <a:schemeClr val="tx2">
                  <a:lumMod val="60000"/>
                  <a:lumOff val="40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Книгоиздатель и публицист.</a:t>
            </a:r>
          </a:p>
          <a:p>
            <a:pPr algn="r">
              <a:buClr>
                <a:schemeClr val="tx2">
                  <a:lumMod val="60000"/>
                  <a:lumOff val="40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Журналист.</a:t>
            </a:r>
          </a:p>
          <a:p>
            <a:pPr algn="r">
              <a:buClr>
                <a:schemeClr val="tx2">
                  <a:lumMod val="60000"/>
                  <a:lumOff val="40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Масон.</a:t>
            </a:r>
          </a:p>
        </p:txBody>
      </p:sp>
      <p:sp>
        <p:nvSpPr>
          <p:cNvPr id="141316" name="TextBox 3"/>
          <p:cNvSpPr txBox="1">
            <a:spLocks noChangeArrowheads="1"/>
          </p:cNvSpPr>
          <p:nvPr/>
        </p:nvSpPr>
        <p:spPr bwMode="auto">
          <a:xfrm>
            <a:off x="214282" y="5715016"/>
            <a:ext cx="40005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портрет  Н. И. Новикова кисти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Д.Г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 Левицкого</a:t>
            </a:r>
          </a:p>
        </p:txBody>
      </p:sp>
      <p:pic>
        <p:nvPicPr>
          <p:cNvPr id="5" name="Рисунок 4" descr="Новик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6" y="1285861"/>
            <a:ext cx="3312795" cy="4331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Содержимое 2"/>
          <p:cNvSpPr>
            <a:spLocks noGrp="1"/>
          </p:cNvSpPr>
          <p:nvPr>
            <p:ph idx="4294967295"/>
          </p:nvPr>
        </p:nvSpPr>
        <p:spPr>
          <a:xfrm>
            <a:off x="285720" y="285750"/>
            <a:ext cx="8858280" cy="62865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Родом из дворянской семьи среднего достатка.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Учился у деревенского дьячка, затем в гимназии при Московском университете (исключен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«за леность 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нехождение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в классы»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Служил в гвардии. Был прикомандирован в качестве секретаря к комиссии по составлению проекта нового Уложения.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Систематическая работа как литератора-профессионала началась с 1769 г. в журналистике.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издатель внес большой вклад в развитие отечественной истории: выпустил книги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«Древняя российская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идрография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и «Древняя Российская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5" y="214313"/>
            <a:ext cx="8715435" cy="85725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«Древняя российская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идрография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(1773)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579" name="Содержимое 7"/>
          <p:cNvSpPr>
            <a:spLocks noGrp="1"/>
          </p:cNvSpPr>
          <p:nvPr>
            <p:ph idx="1"/>
          </p:nvPr>
        </p:nvSpPr>
        <p:spPr>
          <a:xfrm>
            <a:off x="214283" y="1571612"/>
            <a:ext cx="8720168" cy="5072076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Ценнейший памятник русской исторической географии XVII в., познакомивший русское общество с жизнью и бытом Древней Руси.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нем публиковалось рукописное сочинение XVII в. о водных путях России «Книга Большому чертежу».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«Древняя российская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идрография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 неоднократно переиздавалась.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Н. И. Новиков разработал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программу публикации памятников истории культуры и быта Древней Руси.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опыте издания «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Идрографии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 он убедился в необходимости государственной финансовой поддержки.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/>
          </a:p>
          <a:p>
            <a:endParaRPr lang="ru-RU" sz="26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 концу XVII в. система государственных учреждений (приказов) устарела.</a:t>
            </a:r>
          </a:p>
          <a:p>
            <a:r>
              <a:rPr lang="ru-RU" sz="3200" dirty="0" smtClean="0"/>
              <a:t>Петр </a:t>
            </a:r>
            <a:r>
              <a:rPr lang="en-US" sz="3200" dirty="0" smtClean="0"/>
              <a:t>I</a:t>
            </a:r>
            <a:r>
              <a:rPr lang="ru-RU" sz="3200" dirty="0" smtClean="0"/>
              <a:t> организовал Сенат – высший орган государственной власти и законодательства, подчиненный непосредственно императору (1711 г.).</a:t>
            </a:r>
          </a:p>
          <a:p>
            <a:r>
              <a:rPr lang="ru-RU" sz="3200" dirty="0" smtClean="0"/>
              <a:t>Петр </a:t>
            </a:r>
            <a:r>
              <a:rPr lang="en-US" sz="3200" dirty="0" smtClean="0"/>
              <a:t>I</a:t>
            </a:r>
            <a:r>
              <a:rPr lang="ru-RU" sz="3200" dirty="0" smtClean="0"/>
              <a:t> упразднил приказы и создал вместо них коллегии (1718 г.).</a:t>
            </a: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5" y="214313"/>
            <a:ext cx="8858311" cy="85725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«Древняя Российская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(1773–1775)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531" name="Содержимое 7"/>
          <p:cNvSpPr>
            <a:spLocks noGrp="1"/>
          </p:cNvSpPr>
          <p:nvPr>
            <p:ph idx="1"/>
          </p:nvPr>
        </p:nvSpPr>
        <p:spPr>
          <a:xfrm>
            <a:off x="142845" y="1571612"/>
            <a:ext cx="8791606" cy="5072076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Финансовое обеспечение: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от Кабинета императрицы (1000 руб. и 200 голландских червонцев);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предварительная подписка.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Цена была высокой (</a:t>
            </a:r>
            <a:r>
              <a:rPr 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=стоимость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хорошо обученного дворового человека). Подписчиками были Екатерина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ученые Г. Ф. Миллер, М. М. Щербатов, друзья Новикова М. М. Херасков, А. Н. Радищев и др.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ru-RU" sz="26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Содержимое 7"/>
          <p:cNvSpPr>
            <a:spLocks noGrp="1"/>
          </p:cNvSpPr>
          <p:nvPr>
            <p:ph idx="4294967295"/>
          </p:nvPr>
        </p:nvSpPr>
        <p:spPr>
          <a:xfrm>
            <a:off x="428596" y="642917"/>
            <a:ext cx="8429654" cy="6000771"/>
          </a:xfrm>
        </p:spPr>
        <p:txBody>
          <a:bodyPr>
            <a:normAutofit/>
          </a:bodyPr>
          <a:lstStyle/>
          <a:p>
            <a:pPr marL="71438" lvl="1">
              <a:buClr>
                <a:srgbClr val="C00000"/>
              </a:buClr>
              <a:buSzPct val="100000"/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издания:  содействовать укреплению любви к Родине путем показа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«великости духа»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предков,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«украшенного простотой»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71438">
              <a:buClr>
                <a:srgbClr val="C00000"/>
              </a:buClr>
              <a:buSzPct val="100000"/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«Древняя российская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– это серия исторических документов (старинные княжеские грамоты дворянству и духовенству, дипломатические материалы, документы по истории расширения русских владений, дворянские родословные и послужные списки, отрывки из летописей и документы по истории древнерусского просвещения и развития ремесла).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овиков. Вивлиофи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428604"/>
            <a:ext cx="3544887" cy="5856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Содержимое 7"/>
          <p:cNvSpPr>
            <a:spLocks noGrp="1"/>
          </p:cNvSpPr>
          <p:nvPr>
            <p:ph idx="4294967295"/>
          </p:nvPr>
        </p:nvSpPr>
        <p:spPr>
          <a:xfrm>
            <a:off x="428597" y="285750"/>
            <a:ext cx="8715404" cy="635793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успеха не имела.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тираже 1000 экз. по подписке было продано лишь 20%. Розничная продажа шла медленно.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Новиков сократил тираж на 100 экз. и вынужден был признать, что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обречена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«лежать мертвым капиталом в хранилищах почти вечною темницею для них назначенных»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Причины неудачи: низкий уровень научной подготовки исторических документов; низкое качество археографических публикаций.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Однако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Вивлиофика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расширила и углубила знания о прошлом русского народа.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Содержимое 7"/>
          <p:cNvSpPr>
            <a:spLocks noGrp="1"/>
          </p:cNvSpPr>
          <p:nvPr>
            <p:ph idx="4294967295"/>
          </p:nvPr>
        </p:nvSpPr>
        <p:spPr>
          <a:xfrm>
            <a:off x="357157" y="785794"/>
            <a:ext cx="8572561" cy="5857894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Н. И. Новиков продолжил сбор исторических документов, и в 1788-1791 гг. выпустил исправленное и дополненное издание «Древней российской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Вивлиофики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 в 20-ти томах (вдвое больше первого).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Впоследствии Академия наук выпускала издание под названием «Продолжение Древней российской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Вивлиофики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b="1" dirty="0" smtClean="0"/>
              <a:t>Архивы отделились от канцелярии, возникли новые архивы </a:t>
            </a:r>
            <a:r>
              <a:rPr lang="ru-RU" dirty="0" smtClean="0"/>
              <a:t>при высших, центральных и местных учреждениях. В результате реформы  госаппарата в 1775-1785 г.г. количество местных учреждений и архивов при них возросло.  В целом для </a:t>
            </a:r>
            <a:r>
              <a:rPr lang="en-US" dirty="0" smtClean="0"/>
              <a:t>XVIII</a:t>
            </a:r>
            <a:r>
              <a:rPr lang="ru-RU" dirty="0" smtClean="0"/>
              <a:t> в. характерно увеличение количества  ведомственных архивов  и окончательное закрепление принципа ведомственного хранения архивных документов.</a:t>
            </a:r>
          </a:p>
          <a:p>
            <a:r>
              <a:rPr lang="ru-RU" dirty="0" smtClean="0"/>
              <a:t>Большим шагом вперед явилось </a:t>
            </a:r>
            <a:r>
              <a:rPr lang="ru-RU" b="1" dirty="0" smtClean="0"/>
              <a:t>создание исторических архивов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dirty="0" smtClean="0"/>
              <a:t>Выявилось два подхода к организации  хранения документов.  В «текущих» архивах действующих учреждений сохранялся прежний порядок классификации архивных дел, выработанный еще в канцеляриях (принцип происхождения). В исторических архивах начинает проявляться другой подход – библиографический (каждый отдельный документ рассматривался в качестве самостоятельного объекта и приравнивался в классификационном отношении к книге). </a:t>
            </a: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 второй половине </a:t>
            </a:r>
            <a:r>
              <a:rPr lang="en-US" dirty="0" smtClean="0"/>
              <a:t>XVIII</a:t>
            </a:r>
            <a:r>
              <a:rPr lang="ru-RU" dirty="0" smtClean="0"/>
              <a:t> в. все большее распространение находят описи. Число описанных документальных материалов увеличивается, совершенствуются формы и методы составления описей. Однако описи в этот период носили все еще инвентарный характер, что затрудняло практическое, и научное использование архивов.</a:t>
            </a:r>
          </a:p>
          <a:p>
            <a:r>
              <a:rPr lang="ru-RU" dirty="0" smtClean="0"/>
              <a:t>Прогресс в области архивного дела в значительной степени был обусловлен развитием культуры и исторической науки.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Сената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/>
          </a:bodyPr>
          <a:lstStyle/>
          <a:p>
            <a:r>
              <a:rPr lang="ru-RU" dirty="0" smtClean="0"/>
              <a:t>Сенат создавался как постоянное государственное учреждение, как </a:t>
            </a:r>
            <a:r>
              <a:rPr lang="ru-RU" b="1" dirty="0" smtClean="0"/>
              <a:t>высший правительственный орган</a:t>
            </a:r>
            <a:r>
              <a:rPr lang="ru-RU" dirty="0" smtClean="0"/>
              <a:t>, которому подчинялись все приказы и канцелярии и были подотчетны губернии. </a:t>
            </a:r>
            <a:endParaRPr lang="en-US" dirty="0" smtClean="0"/>
          </a:p>
          <a:p>
            <a:r>
              <a:rPr lang="ru-RU" dirty="0" smtClean="0"/>
              <a:t>Сенат имел постоянный состав (9 человек ).</a:t>
            </a:r>
          </a:p>
          <a:p>
            <a:r>
              <a:rPr lang="ru-RU" dirty="0" smtClean="0"/>
              <a:t>Это были  видные сановники из окружения Петра, люди второго эшелона, так как должность сенатора предполагала выполнение конкретных обязанностей, не совместимых с работой на иных должностях.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Сената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57818" y="1928802"/>
            <a:ext cx="3447854" cy="4500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Сенаторам предписывалось решать дела коллегиально, заслушивая и записывая в протокол мнение каждого.</a:t>
            </a:r>
            <a:endParaRPr lang="ru-RU" dirty="0"/>
          </a:p>
        </p:txBody>
      </p:sp>
      <p:pic>
        <p:nvPicPr>
          <p:cNvPr id="4" name="Рисунок 3" descr="Заседания Сената. начало 18 в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68" y="2071676"/>
            <a:ext cx="4770730" cy="3486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Сената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Сенат сосредоточил в своих руках надзор за важнейшими отраслями государственной жизни (торговля, финансы, судопроизводство, армия, флот).</a:t>
            </a:r>
          </a:p>
          <a:p>
            <a:r>
              <a:rPr lang="ru-RU" dirty="0" smtClean="0"/>
              <a:t>Он должен был координировать деятельность всех других органов государственной власти в центре и на местах, разрешать споры между ведомствами, то есть должен был стать </a:t>
            </a:r>
            <a:r>
              <a:rPr lang="ru-RU" b="1" dirty="0" smtClean="0"/>
              <a:t>высшим правящим органом. </a:t>
            </a:r>
          </a:p>
          <a:p>
            <a:r>
              <a:rPr lang="ru-RU" dirty="0" smtClean="0"/>
              <a:t>Исполнять такие объемные и сложные функции сенаторы могли лишь опираясь на разветвленный аппарат, в связи с чем при Сенате постепенно были созданы многочисленные канцелярии и конторы, состав которых на протяжении XVIII в. не раз менялся.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 создании коллегий за образец была взята шведская система центрального управления.</a:t>
            </a:r>
          </a:p>
          <a:p>
            <a:r>
              <a:rPr lang="ru-RU" sz="3200" dirty="0" smtClean="0"/>
              <a:t>Каждая коллегия ведала определенным участком государственного управления и распространяла свою деятельность на всю территорию страны.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Коллегия иностранных дел (внешняя политика).</a:t>
            </a:r>
          </a:p>
          <a:p>
            <a:r>
              <a:rPr lang="ru-RU" dirty="0" smtClean="0"/>
              <a:t>Военная коллегия (армия).</a:t>
            </a:r>
          </a:p>
          <a:p>
            <a:r>
              <a:rPr lang="ru-RU" dirty="0" smtClean="0"/>
              <a:t>Адмиралтейская коллегия (флот).</a:t>
            </a:r>
          </a:p>
          <a:p>
            <a:r>
              <a:rPr lang="ru-RU" dirty="0" err="1" smtClean="0"/>
              <a:t>Юстиц-Коллегия</a:t>
            </a:r>
            <a:r>
              <a:rPr lang="ru-RU" dirty="0" smtClean="0"/>
              <a:t> (суд).</a:t>
            </a:r>
          </a:p>
          <a:p>
            <a:r>
              <a:rPr lang="ru-RU" dirty="0" err="1" smtClean="0"/>
              <a:t>Коммерц-Коллегия</a:t>
            </a:r>
            <a:r>
              <a:rPr lang="ru-RU" dirty="0" smtClean="0"/>
              <a:t> (торговля).</a:t>
            </a:r>
          </a:p>
          <a:p>
            <a:r>
              <a:rPr lang="ru-RU" dirty="0" err="1" smtClean="0"/>
              <a:t>Камер-Коллегия</a:t>
            </a:r>
            <a:r>
              <a:rPr lang="ru-RU" dirty="0" smtClean="0"/>
              <a:t> (Коллегия казённых сборов – управление </a:t>
            </a:r>
            <a:r>
              <a:rPr lang="ru-RU" dirty="0" err="1" smtClean="0"/>
              <a:t>гос</a:t>
            </a:r>
            <a:r>
              <a:rPr lang="ru-RU" dirty="0" smtClean="0"/>
              <a:t>. доходами: назначение лиц, заведовавших сбором </a:t>
            </a:r>
            <a:r>
              <a:rPr lang="ru-RU" dirty="0" err="1" smtClean="0"/>
              <a:t>гос</a:t>
            </a:r>
            <a:r>
              <a:rPr lang="ru-RU" dirty="0" smtClean="0"/>
              <a:t>. доходов, установление и отмена податей).</a:t>
            </a:r>
          </a:p>
          <a:p>
            <a:r>
              <a:rPr lang="ru-RU" dirty="0" smtClean="0"/>
              <a:t>Берг-коллегия (промышленность и полезные ископаемые).</a:t>
            </a:r>
          </a:p>
          <a:p>
            <a:r>
              <a:rPr lang="ru-RU" dirty="0" err="1" smtClean="0"/>
              <a:t>Штатс-контора</a:t>
            </a:r>
            <a:r>
              <a:rPr lang="ru-RU" dirty="0" smtClean="0"/>
              <a:t> (ведение </a:t>
            </a:r>
            <a:r>
              <a:rPr lang="ru-RU" dirty="0" err="1" smtClean="0"/>
              <a:t>гос</a:t>
            </a:r>
            <a:r>
              <a:rPr lang="ru-RU" dirty="0" smtClean="0"/>
              <a:t>. расходов и составление штатов по всем ведомствам).</a:t>
            </a:r>
          </a:p>
          <a:p>
            <a:r>
              <a:rPr lang="ru-RU" dirty="0" err="1" smtClean="0"/>
              <a:t>Ревизион-коллегия</a:t>
            </a:r>
            <a:r>
              <a:rPr lang="ru-RU" dirty="0" smtClean="0"/>
              <a:t> (</a:t>
            </a:r>
            <a:r>
              <a:rPr lang="ru-RU" dirty="0" err="1" smtClean="0"/>
              <a:t>гос</a:t>
            </a:r>
            <a:r>
              <a:rPr lang="ru-RU" dirty="0" smtClean="0"/>
              <a:t>. контроль).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Здание Двенадцати коллегий на Васильевском острове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dirty="0" err="1" smtClean="0">
                <a:solidFill>
                  <a:schemeClr val="tx1"/>
                </a:solidFill>
              </a:rPr>
              <a:t>Сант-Петербург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panevin.ru/uploads/calendar/1847_2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7843838" cy="4714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8080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Лекция 5.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3714750"/>
            <a:ext cx="7772400" cy="221456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АРХИВЫ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АРХИВНОЕ ДЕЛО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В XVIII В.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Количество коллегий по сравнению с количеством приказов было намного меньше, что сделало управление более эффективным.</a:t>
            </a:r>
          </a:p>
          <a:p>
            <a:r>
              <a:rPr lang="ru-RU" sz="3200" dirty="0" smtClean="0"/>
              <a:t>Все вопросы в ведомствах решались коллегиально, что должно было уничтожить самоуправство прежних приказных судей, имевших единоличную власть. </a:t>
            </a:r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Для каждой коллегии составлялось штатное расписание (вводился фиксированный состав служащих с фиксированным жалованьем).</a:t>
            </a:r>
          </a:p>
          <a:p>
            <a:r>
              <a:rPr lang="ru-RU" sz="3200" dirty="0" smtClean="0"/>
              <a:t>Функции всех чиновников жестко регламентировались, а само ведомство получало собственный регламент, в котором определялись его функции, сфера компетенции и ответственности.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Достоинства коллежского управления: </a:t>
            </a:r>
          </a:p>
          <a:p>
            <a:pPr lvl="1">
              <a:buClr>
                <a:schemeClr val="accent1"/>
              </a:buClr>
            </a:pPr>
            <a:r>
              <a:rPr lang="ru-RU" sz="2800" dirty="0" smtClean="0">
                <a:solidFill>
                  <a:schemeClr val="tx1"/>
                </a:solidFill>
              </a:rPr>
              <a:t>коллегиальная форма,</a:t>
            </a:r>
          </a:p>
          <a:p>
            <a:pPr lvl="1">
              <a:buClr>
                <a:schemeClr val="accent1"/>
              </a:buClr>
            </a:pPr>
            <a:r>
              <a:rPr lang="ru-RU" sz="2800" dirty="0" smtClean="0">
                <a:solidFill>
                  <a:schemeClr val="tx1"/>
                </a:solidFill>
              </a:rPr>
              <a:t>систематическое распределение дел между центральными ведомствами,</a:t>
            </a:r>
          </a:p>
          <a:p>
            <a:pPr lvl="1">
              <a:buClr>
                <a:schemeClr val="accent1"/>
              </a:buClr>
            </a:pPr>
            <a:r>
              <a:rPr lang="ru-RU" sz="2800" dirty="0" smtClean="0">
                <a:solidFill>
                  <a:schemeClr val="tx1"/>
                </a:solidFill>
              </a:rPr>
              <a:t>стройный бюрократический порядок деятельности коллегии. 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800" dirty="0" smtClean="0">
                <a:solidFill>
                  <a:schemeClr val="tx1"/>
                </a:solidFill>
              </a:rPr>
              <a:t>Коллежское управление просуществовало до 1802 г., когда «Манифестом об учреждении министерств» была введена более прогрессивная министерская система.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управления: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Табель о рангах Петра </a:t>
            </a:r>
            <a:r>
              <a:rPr lang="en-US" dirty="0" smtClean="0"/>
              <a:t>I</a:t>
            </a:r>
            <a:endParaRPr lang="ru-RU" dirty="0"/>
          </a:p>
        </p:txBody>
      </p:sp>
      <p:pic>
        <p:nvPicPr>
          <p:cNvPr id="1026" name="Picture 2" descr="Табель о рангах Петра 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224903" cy="562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Церковная реформа Петра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25 января 1721 г. года Пётр учредил Духовную коллегию = </a:t>
            </a:r>
            <a:r>
              <a:rPr lang="ru-RU" b="1" dirty="0" smtClean="0"/>
              <a:t>Святейший  правительствующий Синод</a:t>
            </a:r>
            <a:r>
              <a:rPr lang="ru-RU" dirty="0" smtClean="0"/>
              <a:t>. </a:t>
            </a:r>
          </a:p>
          <a:p>
            <a:pPr algn="r"/>
            <a:r>
              <a:rPr lang="ru-RU" b="1" dirty="0" smtClean="0"/>
              <a:t>Синод</a:t>
            </a:r>
            <a:r>
              <a:rPr lang="ru-RU" dirty="0" smtClean="0"/>
              <a:t>  - </a:t>
            </a:r>
          </a:p>
          <a:p>
            <a:pPr algn="r">
              <a:buNone/>
            </a:pPr>
            <a:r>
              <a:rPr lang="ru-RU" dirty="0" smtClean="0"/>
              <a:t>от греч. «собрание».</a:t>
            </a:r>
            <a:endParaRPr lang="ru-RU" dirty="0"/>
          </a:p>
        </p:txBody>
      </p:sp>
      <p:pic>
        <p:nvPicPr>
          <p:cNvPr id="66562" name="Picture 2" descr="http://upload.wikimedia.org/wikipedia/commons/thumb/8/8f/Spiritual_Rules_2.jpg/250px-Spiritual_Rule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357562"/>
            <a:ext cx="3714750" cy="2481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286380" y="5429264"/>
            <a:ext cx="2706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«Регламент духовный»</a:t>
            </a:r>
          </a:p>
          <a:p>
            <a:pPr algn="ctr"/>
            <a:r>
              <a:rPr lang="ru-RU" dirty="0" smtClean="0"/>
              <a:t> 1721 года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Церковная реформа Петра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Синод</a:t>
            </a:r>
            <a:r>
              <a:rPr lang="ru-RU" dirty="0" smtClean="0"/>
              <a:t> стал высшим государственным органом церковно-административной власти, заменив собой в некоторых отношениях патриарха и соборы епископов поместной церкви.</a:t>
            </a:r>
          </a:p>
          <a:p>
            <a:r>
              <a:rPr lang="ru-RU" dirty="0" smtClean="0"/>
              <a:t>Под контроль Синода передавались патриаршие приказы (духовный, казенный и дворцовый), приказ церковных дел и канцелярия раскольнических дел. </a:t>
            </a:r>
          </a:p>
          <a:p>
            <a:r>
              <a:rPr lang="ru-RU" dirty="0" smtClean="0"/>
              <a:t>Официально Синод был уравнен в правах с Сенатом. Основная цель, которую преследовал Петр </a:t>
            </a:r>
            <a:r>
              <a:rPr lang="en-US" dirty="0" smtClean="0"/>
              <a:t>I</a:t>
            </a:r>
            <a:r>
              <a:rPr lang="ru-RU" dirty="0" smtClean="0"/>
              <a:t> при его учреждении, была той же, что и при учреждении Коллегий – упорядочивание и разделение управленческих функций.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Учреждение Тайной канцелярии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1718 г. для следствия по делу царевича Алексея Петровича была создана Тайная канцелярия. Позднее ей  были переданы другие политические дела чрезвычайной важности.</a:t>
            </a:r>
          </a:p>
          <a:p>
            <a:r>
              <a:rPr lang="ru-RU" dirty="0" smtClean="0"/>
              <a:t>Это центральное государственное учреждение в Российской империи, </a:t>
            </a:r>
            <a:r>
              <a:rPr lang="ru-RU" b="1" dirty="0" smtClean="0"/>
              <a:t>орган политического розыска.</a:t>
            </a:r>
            <a:r>
              <a:rPr lang="ru-RU" dirty="0" smtClean="0"/>
              <a:t> 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Схема 22"/>
          <p:cNvGraphicFramePr/>
          <p:nvPr/>
        </p:nvGraphicFramePr>
        <p:xfrm>
          <a:off x="357158" y="1500174"/>
          <a:ext cx="864399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государственного управления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административным реформам Петра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Российской империи была: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выстроена властная вертикаль (император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высший государственный орган управления Сенат),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городах введено самоуправление (во главе городов бурмистры),</a:t>
            </a:r>
          </a:p>
          <a:p>
            <a:r>
              <a:rPr lang="ru-RU" dirty="0" smtClean="0"/>
              <a:t>Региональная система управления (губерния — провинция — уезд) просуществовала в России до новой губернской реформы 1775 г.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Архивы в первой половине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4"/>
          <p:cNvSpPr>
            <a:spLocks noGrp="1"/>
          </p:cNvSpPr>
          <p:nvPr>
            <p:ph idx="1"/>
          </p:nvPr>
        </p:nvSpPr>
        <p:spPr>
          <a:xfrm>
            <a:off x="142844" y="1428736"/>
            <a:ext cx="8791606" cy="521495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век в истории России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это жестокий век правления Петра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решившего в короткие сроки изменить Россию, время стрелецких бунтов и дворцовых переворотов, правления Екатерины Великой, крестьянских войн и усиления крепостного права.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допетровское время архивы не были самостоятельными учреждениями. Перестройка государственного аппарата  Петра </a:t>
            </a:r>
            <a:r>
              <a:rPr lang="en-US" dirty="0" smtClean="0"/>
              <a:t>I </a:t>
            </a:r>
            <a:r>
              <a:rPr lang="ru-RU" dirty="0" smtClean="0"/>
              <a:t>повлекла за собой реорганизацию архивов и архивного дела в стране. </a:t>
            </a:r>
          </a:p>
          <a:p>
            <a:r>
              <a:rPr lang="ru-RU" dirty="0" smtClean="0"/>
              <a:t>Реорганизация шла параллельно преобразованиям государственного аппарата и была нацелена в основном на удобство использования архивных документов в деятельности учреждений.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Направления реорганизации архивного дела: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dirty="0" smtClean="0"/>
              <a:t>Создание новых учреждений с западно-европейскими организационными формами и делопроизводственными приемами, воспроизводившие и соответственную систему текущих архивов, куда сдавали оконченное делопроизводство. </a:t>
            </a:r>
          </a:p>
          <a:p>
            <a:r>
              <a:rPr lang="ru-RU" dirty="0" smtClean="0"/>
              <a:t>Организация исторических («законченных») архивов (касалось архивов упраздненных учреждений и материалов действующих учреждений, потерявших справочное значение). В Западной Европе такие архивы возникли уже в эпоху Реформации.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«Великий процесс переселения архивов»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Петровские преобразования положили начало  «длительному хаосу, который наступил в архивном деле» (И.Л. Маяковский). </a:t>
            </a:r>
          </a:p>
          <a:p>
            <a:r>
              <a:rPr lang="ru-RU" dirty="0" smtClean="0"/>
              <a:t>Архивы и архивные фонды то объединялись, то разъединялись, то перебрасывались из Москвы в Петербург или в провинцию, то возвращались обратно. Старые архивы то сливались с новыми, то вновь отделялись от них. В ходе этих перемещений многие документы потерялись.</a:t>
            </a:r>
          </a:p>
          <a:p>
            <a:r>
              <a:rPr lang="ru-RU" dirty="0" smtClean="0"/>
              <a:t>В процессе слома старой системы аппарата управления государством был разрушен и весь пласт фондов, отложившийся во времена Московской Руси.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новых архивов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Новые архивы стали формироваться при новых высших органах управления.</a:t>
            </a:r>
          </a:p>
          <a:p>
            <a:r>
              <a:rPr lang="ru-RU" dirty="0" smtClean="0"/>
              <a:t>Крупнейшим и важнейшим был </a:t>
            </a:r>
            <a:r>
              <a:rPr lang="ru-RU" b="1" dirty="0" smtClean="0"/>
              <a:t>Архив Сената</a:t>
            </a:r>
            <a:r>
              <a:rPr lang="ru-RU" dirty="0" smtClean="0"/>
              <a:t>. </a:t>
            </a:r>
          </a:p>
          <a:p>
            <a:pPr lvl="1"/>
            <a:endParaRPr lang="ru-RU" dirty="0" smtClean="0">
              <a:solidFill>
                <a:schemeClr val="tx1"/>
              </a:solidFill>
            </a:endParaRPr>
          </a:p>
          <a:p>
            <a:pPr lvl="1"/>
            <a:endParaRPr lang="ru-RU" dirty="0" smtClean="0">
              <a:solidFill>
                <a:schemeClr val="tx1"/>
              </a:solidFill>
            </a:endParaRPr>
          </a:p>
          <a:p>
            <a:pPr lvl="1"/>
            <a:endParaRPr lang="ru-RU" dirty="0" smtClean="0">
              <a:solidFill>
                <a:schemeClr val="tx1"/>
              </a:solidFill>
            </a:endParaRPr>
          </a:p>
          <a:p>
            <a:pPr lvl="1"/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3143248"/>
          <a:ext cx="6119834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новых архивов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Петербургском сенатском архиве </a:t>
            </a:r>
            <a:r>
              <a:rPr lang="ru-RU" sz="2800" dirty="0" smtClean="0"/>
              <a:t>концентрировались многие важные политические документы:</a:t>
            </a:r>
            <a:r>
              <a:rPr lang="ru-RU" sz="2800" dirty="0" smtClean="0">
                <a:solidFill>
                  <a:schemeClr val="tx1"/>
                </a:solidFill>
              </a:rPr>
              <a:t> царские манифесты и указы Сенату, другим учреждениям и лицам, журналы, протоколы и другие документы Сената.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Здесь в 1719 г. впервые учреждается должность “архивариус”.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новых центральных архивов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4" y="1527175"/>
          <a:ext cx="8485217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2697"/>
                <a:gridCol w="51925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Профиль деятельности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Архив святейшего правительствующего Синода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Документы по управлению церковью, деятельности духовенства, состоянии и доходах церквей и монастырей, управлении учебными заведениями и др.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Архив Коллегии иностранных дел в Москве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Дипломатическая документация.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Архивы Военной и Адмиралтейской коллегий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Документы о строительстве российской армии и флота.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Архив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Ревизион-коллегии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Финансовые документы, в том числе документы о сборе налогов, о переписях населения.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Архив Юстиц-коллегии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Материалы о судебной деятельности правительственных учреждений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Архив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Тайной канцелярии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Документы о заговорах, восстаниях, народных вы-ступлениях, материалы следственных дел, и другие документы.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новых архивов на местах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527175"/>
          <a:ext cx="8001056" cy="454503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8001056"/>
              </a:tblGrid>
              <a:tr h="909006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Архивы при губернских канцеляриях (в губерниях) </a:t>
                      </a:r>
                      <a:endParaRPr lang="ru-RU" sz="2400" dirty="0"/>
                    </a:p>
                  </a:txBody>
                  <a:tcPr/>
                </a:tc>
              </a:tr>
              <a:tr h="909006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Архивы при провинциальных канцеляриях (в провинциях) </a:t>
                      </a:r>
                      <a:endParaRPr lang="ru-RU" sz="2400" dirty="0"/>
                    </a:p>
                  </a:txBody>
                  <a:tcPr/>
                </a:tc>
              </a:tr>
              <a:tr h="909006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Архивы при земских комиссарах (в уездах)</a:t>
                      </a:r>
                      <a:endParaRPr lang="ru-RU" sz="2400" dirty="0"/>
                    </a:p>
                  </a:txBody>
                  <a:tcPr/>
                </a:tc>
              </a:tr>
              <a:tr h="909006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Архивы провинциальных, городовых и надворных судов</a:t>
                      </a:r>
                      <a:endParaRPr lang="ru-RU" sz="2400" dirty="0"/>
                    </a:p>
                  </a:txBody>
                  <a:tcPr/>
                </a:tc>
              </a:tr>
              <a:tr h="909006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Архивы при ратушах - органах городского самоуправления.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Первый в России исторический архив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Первый в России исторический архив был создан на базе архива Посольского приказа. </a:t>
            </a:r>
          </a:p>
          <a:p>
            <a:r>
              <a:rPr lang="ru-RU" dirty="0" smtClean="0"/>
              <a:t>В 1720 г. при учрежденной в Петербурге Коллегии иностранных дел складывается текущий архив, который составила дипломатическая переписка и документы ближайших лет. В 1724 г. в Москве старые архивные фонды Посольского приказа были преобразованы в </a:t>
            </a:r>
            <a:r>
              <a:rPr lang="ru-RU" b="1" i="1" dirty="0" smtClean="0"/>
              <a:t>Московский архив Коллегии иностранных дел </a:t>
            </a:r>
            <a:r>
              <a:rPr lang="ru-RU" dirty="0" smtClean="0"/>
              <a:t>с отдельным штатом и собственной печатью (с 1832 – Московский главный архив Министерства иностранных дел).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Петр </a:t>
            </a:r>
            <a:r>
              <a:rPr lang="en-US" dirty="0" smtClean="0"/>
              <a:t>I </a:t>
            </a:r>
            <a:r>
              <a:rPr lang="ru-RU" dirty="0" smtClean="0"/>
              <a:t>и историческая ценность архивных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указах Петра </a:t>
            </a:r>
            <a:r>
              <a:rPr lang="en-US" dirty="0" smtClean="0"/>
              <a:t>I</a:t>
            </a:r>
            <a:r>
              <a:rPr lang="ru-RU" dirty="0" smtClean="0"/>
              <a:t> встречалась такая формулировка: </a:t>
            </a:r>
            <a:r>
              <a:rPr lang="ru-RU" i="1" dirty="0" smtClean="0"/>
              <a:t>«Положить в архив к вечному известию»</a:t>
            </a:r>
            <a:r>
              <a:rPr lang="ru-RU" dirty="0" smtClean="0"/>
              <a:t>, что свидетельствовало о понимании важного значения архивных документов как исторических источников».</a:t>
            </a:r>
          </a:p>
          <a:p>
            <a:r>
              <a:rPr lang="ru-RU" dirty="0" smtClean="0"/>
              <a:t>В то же время воззрения Петра на московскую старину обрекали многие архивные документы на отмирание. </a:t>
            </a:r>
          </a:p>
          <a:p>
            <a:r>
              <a:rPr lang="ru-RU" i="1" dirty="0" smtClean="0"/>
              <a:t>«Все эти условия и предопределили тот длительный хаос, который наступил в архивном деле в петровское время» </a:t>
            </a:r>
            <a:r>
              <a:rPr lang="ru-RU" dirty="0" smtClean="0"/>
              <a:t>(Н. В. </a:t>
            </a:r>
            <a:r>
              <a:rPr lang="ru-RU" dirty="0" err="1" smtClean="0"/>
              <a:t>Калачов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Реформаторская деятельность Петра </a:t>
            </a:r>
            <a:r>
              <a:rPr lang="en-US" dirty="0" smtClean="0"/>
              <a:t>I</a:t>
            </a:r>
            <a:r>
              <a:rPr lang="ru-RU" dirty="0" smtClean="0"/>
              <a:t> в области центрального управления отразилась и в организации архивного дела в стране.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/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Исторические условия развития архивного дела в начале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ГЕНЕРАЛЬНЫЙ РЕГЛАМЕНТ 1720 </a:t>
            </a:r>
            <a:r>
              <a:rPr lang="ru-RU" sz="2800" cap="non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И ЕГО ВЛИЯНИЕ НА РАЗВИТИЕ АРХИВНОГО ДЕЛА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Созданная Петром I система управления получила законодательную основу в виде </a:t>
            </a:r>
            <a:r>
              <a:rPr lang="ru-RU" b="1" dirty="0" smtClean="0"/>
              <a:t>системы регламентов</a:t>
            </a:r>
            <a:r>
              <a:rPr lang="ru-RU" dirty="0" smtClean="0"/>
              <a:t>, состоявшей из регламентов отдельных центральных учреждений и Генерального регламента, изданного в </a:t>
            </a:r>
            <a:r>
              <a:rPr lang="ru-RU" b="1" dirty="0" smtClean="0"/>
              <a:t>1720 г. </a:t>
            </a:r>
          </a:p>
          <a:p>
            <a:r>
              <a:rPr lang="ru-RU" dirty="0" smtClean="0"/>
              <a:t>Важнейшие положения Генерального регламента действовали до 1917 г.</a:t>
            </a:r>
          </a:p>
          <a:p>
            <a:r>
              <a:rPr lang="ru-RU" dirty="0" smtClean="0"/>
              <a:t>Регламент определял основные бюрократические принципы управления, номенклатуру дел и порядок делопроизводства, внутренний распорядок всех государственных учреждений, должностные обязанности всех категорий государственных служащих и даже порядок их взаимодействия.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Генеральный регламент 1720 г.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«Генеральный регламент или устав, по которому государственные коллегии, </a:t>
            </a:r>
            <a:r>
              <a:rPr lang="ru-RU" i="1" dirty="0" err="1" smtClean="0"/>
              <a:t>також</a:t>
            </a:r>
            <a:r>
              <a:rPr lang="ru-RU" i="1" dirty="0" smtClean="0"/>
              <a:t> и все оных принадлежащих к ним канцелярий и контор служители, не токмо во внешних и внутренних учреждениях, но и во отправлении своего чина, </a:t>
            </a:r>
            <a:r>
              <a:rPr lang="ru-RU" i="1" dirty="0" err="1" smtClean="0"/>
              <a:t>подданнейше</a:t>
            </a:r>
            <a:r>
              <a:rPr lang="ru-RU" i="1" dirty="0" smtClean="0"/>
              <a:t> поступать имеют»</a:t>
            </a:r>
            <a:endParaRPr lang="ru-RU" dirty="0"/>
          </a:p>
        </p:txBody>
      </p:sp>
      <p:pic>
        <p:nvPicPr>
          <p:cNvPr id="67586" name="Picture 2" descr="http://upload.wikimedia.org/wikipedia/commons/thumb/4/45/%D0%93%D0%B5%D0%BD%D0%B5%D1%80%D0%B0%D0%BB%D1%8C%D0%BD%D1%8B%D0%B9_%D1%80%D0%B5%D0%B3%D0%BB%D0%B0%D0%BC%D0%B5%D0%BD%D1%82.jpeg/250px-%D0%93%D0%B5%D0%BD%D0%B5%D1%80%D0%B0%D0%BB%D1%8C%D0%BD%D1%8B%D0%B9_%D1%80%D0%B5%D0%B3%D0%BB%D0%B0%D0%BC%D0%B5%D0%BD%D1%8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3302000" cy="462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Генеральный регламент – </a:t>
            </a:r>
            <a:r>
              <a:rPr lang="ru-RU" dirty="0" smtClean="0"/>
              <a:t> это устав государственной гражданской службы в России, первый законодательный акт, устанавливающий основные принципы производства, регистрации, группировки, описания документов, важнейшие их разновидности.</a:t>
            </a:r>
          </a:p>
          <a:p>
            <a:r>
              <a:rPr lang="ru-RU" dirty="0" smtClean="0"/>
              <a:t>В Регламенте есть 44-я глава, посвященная архивам – «О архивах».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 марта в России отмечается День архивов.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527048"/>
            <a:ext cx="4519424" cy="45720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/>
              <a:t>Профессиональный праздник учрежден Решением коллегии ФАС (5.03.2003).</a:t>
            </a:r>
          </a:p>
          <a:p>
            <a:pPr algn="r"/>
            <a:r>
              <a:rPr lang="ru-RU" dirty="0" smtClean="0"/>
              <a:t>Дата праздника связана с событием, произошедшим 28 февраля 1720 г. (по новому исчислению – 10 марта):  Петр I подписал первый в России государственный акт – «Генеральный регламент».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день архивов 2.jpg"/>
          <p:cNvPicPr>
            <a:picLocks noChangeAspect="1"/>
          </p:cNvPicPr>
          <p:nvPr/>
        </p:nvPicPr>
        <p:blipFill>
          <a:blip r:embed="rId2"/>
          <a:srcRect b="4353"/>
          <a:stretch>
            <a:fillRect/>
          </a:stretch>
        </p:blipFill>
        <p:spPr>
          <a:xfrm>
            <a:off x="142844" y="1857364"/>
            <a:ext cx="4238625" cy="422439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Генерального регламента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Генеральный регламент был направлен прежде всего на введение правил, определяющих именно </a:t>
            </a:r>
            <a:r>
              <a:rPr lang="ru-RU" b="1" i="1" dirty="0" smtClean="0"/>
              <a:t>делопроизводственную</a:t>
            </a:r>
            <a:r>
              <a:rPr lang="ru-RU" dirty="0" smtClean="0"/>
              <a:t> деятельность новых учреждений – сената и коллегий, причем архивная работа рассматривалась как составная  часть делопроизводственного процесса.</a:t>
            </a:r>
          </a:p>
          <a:p>
            <a:r>
              <a:rPr lang="ru-RU" dirty="0" smtClean="0"/>
              <a:t>Глава 44 определяла устройство и  порядок функционирования архивов: делопроизводство учреждения было разделено на текущий архив (канцелярию), который хранил документы не более трех лет, и собственно архив.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Генерального регламента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Вся система регистрации документов, составление к ним алфавитов (реестров личных имен и дел) были прямо и непосредственно направлены  на организацию справочной работы по документам.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571480"/>
            <a:ext cx="8858312" cy="5929354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ru-RU" dirty="0" smtClean="0"/>
              <a:t>Именно в Генеральном регламенте  впервые введено понятие «архив» («архива» - в женском роде!), а лица, заведующие ими, названы </a:t>
            </a:r>
            <a:r>
              <a:rPr lang="ru-RU" i="1" dirty="0" smtClean="0"/>
              <a:t>архивариусами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Хотя эти термины использовались ранее: так, по Регламенту об учреждении Сената (1711) при нем предусматривалась должность </a:t>
            </a:r>
            <a:r>
              <a:rPr lang="ru-RU" i="1" dirty="0" smtClean="0"/>
              <a:t>архивариуса.</a:t>
            </a:r>
          </a:p>
        </p:txBody>
      </p:sp>
      <p:pic>
        <p:nvPicPr>
          <p:cNvPr id="4" name="Рисунок 3" descr="день архивов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429000"/>
            <a:ext cx="442341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 централизации в хранении архивного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Предусматривалось создание двух центральных архивохранилищ </a:t>
            </a:r>
            <a:r>
              <a:rPr lang="ru-RU" b="1" i="1" dirty="0" smtClean="0"/>
              <a:t>«под </a:t>
            </a:r>
            <a:r>
              <a:rPr lang="ru-RU" b="1" i="1" dirty="0" err="1" smtClean="0"/>
              <a:t>надзиранием</a:t>
            </a:r>
            <a:r>
              <a:rPr lang="ru-RU" b="1" i="1" dirty="0" smtClean="0"/>
              <a:t>»</a:t>
            </a:r>
            <a:r>
              <a:rPr lang="ru-RU" dirty="0" smtClean="0"/>
              <a:t> </a:t>
            </a:r>
            <a:r>
              <a:rPr lang="ru-RU" dirty="0" err="1" smtClean="0"/>
              <a:t>Ревизион-коллегии</a:t>
            </a:r>
            <a:r>
              <a:rPr lang="ru-RU" dirty="0" smtClean="0"/>
              <a:t> и коллегии иностранных дел. </a:t>
            </a:r>
          </a:p>
          <a:p>
            <a:r>
              <a:rPr lang="ru-RU" dirty="0" smtClean="0"/>
              <a:t>Таким образом, почти на столетие раньше, чем в Западной Европе, в Генеральном регламенте Петра </a:t>
            </a:r>
            <a:r>
              <a:rPr lang="en-US" dirty="0" smtClean="0"/>
              <a:t>I</a:t>
            </a:r>
            <a:r>
              <a:rPr lang="ru-RU" dirty="0" smtClean="0"/>
              <a:t> был декларирован принцип централизации в хранении архивного материала: для всех коллегий и подведомственных им канцелярий и контор, для чего предусматривалось учреждение только двух архивов.</a:t>
            </a:r>
          </a:p>
          <a:p>
            <a:r>
              <a:rPr lang="ru-RU" dirty="0" smtClean="0"/>
              <a:t>Однако этот принцип не был реализован.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Генеральный регламент о штате и должностных обязанностях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119"/>
                <a:gridCol w="425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aseline="0" dirty="0" smtClean="0"/>
                        <a:t>Наименование </a:t>
                      </a:r>
                      <a:r>
                        <a:rPr lang="ru-RU" sz="2200" baseline="0" dirty="0" err="1" smtClean="0"/>
                        <a:t>долности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aseline="0" dirty="0" smtClean="0"/>
                        <a:t>Должностные обязанности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Секретарь коллегии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Общая постановка делопроизводства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Нотариус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Ведение протоколов и наблюдение за исполнением принятых решений. 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Регистратор</a:t>
                      </a:r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Собирание всех документов, их систематизация и регистрация. 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Актуариус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Хранение документов, ведение канцелярии.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Переводчик</a:t>
                      </a:r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Письменные переводы.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baseline="0" dirty="0" smtClean="0"/>
                        <a:t>Толмач</a:t>
                      </a:r>
                      <a:endParaRPr lang="ru-RU" sz="22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/>
                        <a:t>Устный перевод.</a:t>
                      </a:r>
                      <a:endParaRPr lang="ru-RU" sz="22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Вахмистр </a:t>
                      </a:r>
                      <a:endParaRPr lang="ru-RU" sz="22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/>
                        <a:t>Сторож коллегии.</a:t>
                      </a:r>
                      <a:endParaRPr lang="ru-RU" sz="2200" baseline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тенденции, определившие специфику исторической ситуации в начале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00600" y="1785926"/>
            <a:ext cx="4038600" cy="426740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реформа местного управления;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реформа государственного управления (создание Сената, упразднение приказов, введение коллегий)</a:t>
            </a:r>
            <a:r>
              <a:rPr lang="ru-RU" sz="2800" dirty="0" smtClean="0"/>
              <a:t>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Картинка 24 из 148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6" y="1428739"/>
            <a:ext cx="3357563" cy="4499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4282" y="6000768"/>
            <a:ext cx="40529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Великий (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1672 – 1725)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деятельности архивных служащих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Функции архивных служащих сводились к следующему: </a:t>
            </a:r>
          </a:p>
          <a:p>
            <a:pPr lvl="1"/>
            <a:r>
              <a:rPr lang="ru-RU" dirty="0" err="1" smtClean="0">
                <a:solidFill>
                  <a:schemeClr val="tx1"/>
                </a:solidFill>
              </a:rPr>
              <a:t>надзирание</a:t>
            </a:r>
            <a:r>
              <a:rPr lang="ru-RU" dirty="0" smtClean="0">
                <a:solidFill>
                  <a:schemeClr val="tx1"/>
                </a:solidFill>
              </a:rPr>
              <a:t> и охранение за документами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выдача справок. </a:t>
            </a:r>
          </a:p>
          <a:p>
            <a:r>
              <a:rPr lang="ru-RU" dirty="0" smtClean="0"/>
              <a:t>Большое  внимание уделялось карательной системе воспитания должного радения в службе у архивистов.  </a:t>
            </a:r>
          </a:p>
          <a:p>
            <a:r>
              <a:rPr lang="ru-RU" dirty="0" smtClean="0"/>
              <a:t>Для устранения нерадивости, считавшейся основной причиной медленности и </a:t>
            </a:r>
            <a:r>
              <a:rPr lang="ru-RU" dirty="0" err="1" smtClean="0"/>
              <a:t>неуспешности</a:t>
            </a:r>
            <a:r>
              <a:rPr lang="ru-RU" dirty="0" smtClean="0"/>
              <a:t> работ по выдаче справок, использовались различные системы записей, ведомостей и отчетов, в соответствии с которыми принимались меры сурово-репрессивного характера. 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деятельность архивных служащих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dirty="0" smtClean="0"/>
              <a:t>Начальник должен был следить, чтобы подчиненные </a:t>
            </a:r>
            <a:r>
              <a:rPr lang="ru-RU" i="1" dirty="0" smtClean="0"/>
              <a:t>«не скучали за описью»</a:t>
            </a:r>
            <a:r>
              <a:rPr lang="ru-RU" dirty="0" smtClean="0"/>
              <a:t>, но в то же время он должен был наказывать тех, у кого в ходе работы (а она составляла до 15 часов в день!) </a:t>
            </a:r>
            <a:r>
              <a:rPr lang="ru-RU" i="1" dirty="0" smtClean="0"/>
              <a:t>«завсегда бывает шум и </a:t>
            </a:r>
            <a:r>
              <a:rPr lang="ru-RU" i="1" dirty="0" err="1" smtClean="0"/>
              <a:t>непринадлежащие</a:t>
            </a:r>
            <a:r>
              <a:rPr lang="ru-RU" i="1" dirty="0" smtClean="0"/>
              <a:t> до архива речи употребляют, когда им должно упражняться в делах»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Сами служащие изначально подозревались в возможности злоупотреблений и поэтому вахмистру вменялось в обязанность следить за служащими при выходе из архива, </a:t>
            </a:r>
            <a:r>
              <a:rPr lang="ru-RU" i="1" dirty="0" smtClean="0"/>
              <a:t>«не имеют ли они при себе каких </a:t>
            </a:r>
            <a:r>
              <a:rPr lang="ru-RU" i="1" dirty="0" err="1" smtClean="0"/>
              <a:t>архивских</a:t>
            </a:r>
            <a:r>
              <a:rPr lang="ru-RU" i="1" dirty="0" smtClean="0"/>
              <a:t> дел»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деятельности архивных служащих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Заказчики не слишком  уважительно относились к труду архивистов (напр., когда при возведении Шуваловых в графское достоинство понадобилось разыскать в Разрядном архиве их родословную, последовало распоряжение: пока родословная не будет разыскана,. </a:t>
            </a:r>
            <a:r>
              <a:rPr lang="ru-RU" i="1" dirty="0" smtClean="0"/>
              <a:t>«канцелярских служащих держать под караулом, без выпуску».</a:t>
            </a:r>
          </a:p>
          <a:p>
            <a:r>
              <a:rPr lang="ru-RU" dirty="0" smtClean="0"/>
              <a:t>Иногда караул усиливался заковыванием в </a:t>
            </a:r>
            <a:r>
              <a:rPr lang="ru-RU" i="1" dirty="0" smtClean="0"/>
              <a:t>«железо». </a:t>
            </a:r>
            <a:endParaRPr lang="ru-RU" i="1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деятельности архивных служащих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архивариусы </a:t>
            </a:r>
            <a:r>
              <a:rPr lang="ru-RU" i="1" dirty="0" smtClean="0"/>
              <a:t>требовалось «выбирать людей трезвого жития и неподозрительных, в пороках и иных пристрастиях не замеченных»</a:t>
            </a:r>
            <a:r>
              <a:rPr lang="ru-RU" dirty="0" smtClean="0"/>
              <a:t>.  </a:t>
            </a:r>
          </a:p>
          <a:p>
            <a:r>
              <a:rPr lang="ru-RU" dirty="0" smtClean="0"/>
              <a:t>При таком подходе качественный уровень служащих оставался невысоким и результат их работы (описи) отличались крупными недостатками. </a:t>
            </a:r>
          </a:p>
          <a:p>
            <a:r>
              <a:rPr lang="ru-RU" i="1" dirty="0" smtClean="0"/>
              <a:t>«На смену тщательности и сравнительной подробности и точности московских описей пришли торопливость, небрежность и неопределенность»</a:t>
            </a:r>
            <a:r>
              <a:rPr lang="ru-RU" dirty="0" smtClean="0"/>
              <a:t>    (Н. Н. </a:t>
            </a:r>
            <a:r>
              <a:rPr lang="ru-RU" dirty="0" err="1" smtClean="0"/>
              <a:t>Бантыш-Каменский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Генеральный регламент о процедуре делопроизводства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Регистрация документов должна была обеспечить учет входящей и исходящей корреспонденции и контроль за ее исполнением. </a:t>
            </a:r>
          </a:p>
          <a:p>
            <a:r>
              <a:rPr lang="ru-RU" dirty="0" smtClean="0"/>
              <a:t>В коллегиях вводился особый журнал (повседневная записка), в который по алфавиту, числу и месяцу записывалось содержание всех дел с указанием имен, в них упоминаемых, а также куда и кому они были направлены. </a:t>
            </a:r>
          </a:p>
          <a:p>
            <a:r>
              <a:rPr lang="ru-RU" dirty="0" smtClean="0"/>
              <a:t>Предусматривалось создание других видов регистрационных записных книг (росписей законченных и незаконченных дел и др.).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Генеральный регламент о процедуре делопроизводства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Систематизация «вершенных» (законченных производством) и «</a:t>
            </a:r>
            <a:r>
              <a:rPr lang="ru-RU" dirty="0" err="1" smtClean="0"/>
              <a:t>невершенных</a:t>
            </a:r>
            <a:r>
              <a:rPr lang="ru-RU" dirty="0" smtClean="0"/>
              <a:t>» дел связывалась с процессом их производства. </a:t>
            </a:r>
          </a:p>
          <a:p>
            <a:r>
              <a:rPr lang="ru-RU" dirty="0" smtClean="0"/>
              <a:t>Все документы по одному вопросу образовывали одно дело в соответствии с вопросно-предметным признаком (не не исключались и другие критерии: напр., хронология).</a:t>
            </a:r>
          </a:p>
          <a:p>
            <a:r>
              <a:rPr lang="ru-RU" dirty="0" smtClean="0"/>
              <a:t>К регламенту прилагался особый список – «толкование иностранных речей, которые в сем регламенте».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развитие положений Генерального регламента Петром Великим были изданы многие дополнительные постановления по архивной части, включая регламентацию ведения и сохранения документов.</a:t>
            </a:r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0452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Реформаторская деятельность Петра </a:t>
            </a:r>
            <a:r>
              <a:rPr lang="en-US" dirty="0" smtClean="0"/>
              <a:t>I</a:t>
            </a:r>
            <a:r>
              <a:rPr lang="ru-RU" dirty="0" smtClean="0"/>
              <a:t> в области центрального управления отразилась и в организации архивного дела в стране.</a:t>
            </a:r>
          </a:p>
          <a:p>
            <a:r>
              <a:rPr lang="ru-RU" dirty="0" smtClean="0"/>
              <a:t>Генеральный регламент касался  организации делопроизводственного процесса в рамках новой, коллегиальной системы управления государством. </a:t>
            </a:r>
          </a:p>
          <a:p>
            <a:r>
              <a:rPr lang="ru-RU" dirty="0" smtClean="0"/>
              <a:t>Почти на столетие раньше, чем в Западной Европе, в Генеральном регламенте Петра </a:t>
            </a:r>
            <a:r>
              <a:rPr lang="en-US" dirty="0" smtClean="0"/>
              <a:t>I</a:t>
            </a:r>
            <a:r>
              <a:rPr lang="ru-RU" dirty="0" smtClean="0"/>
              <a:t> был декларирован принцип централизации в хранении архивного материала.</a:t>
            </a:r>
          </a:p>
          <a:p>
            <a:r>
              <a:rPr lang="ru-RU" dirty="0" smtClean="0"/>
              <a:t>Многие положения Регламента так и остались не реализованными.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Постановка АРХИВНОГО ДЕЛА в первой половине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Вытеснение столбцов ведением дел </a:t>
            </a:r>
            <a:br>
              <a:rPr lang="ru-RU" dirty="0" smtClean="0"/>
            </a:br>
            <a:r>
              <a:rPr lang="ru-RU" dirty="0" smtClean="0"/>
              <a:t>на листах книг (тетрадей)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влиянием книгопечатания и распространения определенных форматов книг уже с середины XVII века распространяется практика ведения дел на листах книг и тетрадей. </a:t>
            </a:r>
          </a:p>
          <a:p>
            <a:r>
              <a:rPr lang="ru-RU" dirty="0" smtClean="0"/>
              <a:t>В 1700 г. было принято два указа, ограничивших делопроизводство на столбцах. Столбцовое делопроизводство было неудобно для хранения и экономически затратно.</a:t>
            </a:r>
          </a:p>
          <a:p>
            <a:r>
              <a:rPr lang="ru-RU" dirty="0" smtClean="0"/>
              <a:t> Отменялось столбцовое делопроизводство постепенно.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Реформа местного управления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Первые мероприятия по реорганизации аппарата управления на местах были предприняты Петром по возвращении из Великого посольства (1699 г.). </a:t>
            </a:r>
          </a:p>
          <a:p>
            <a:r>
              <a:rPr lang="ru-RU" dirty="0" smtClean="0"/>
              <a:t>В городах был введен принципиально новый орган управления — выборная земская изба (сбор налогов + судебные функции). Городское население, таким образом, выводилось из-под власти назначаемых из центра и управлявших уездами и уездными городами воевод и получало органы самоуправления. </a:t>
            </a:r>
          </a:p>
          <a:p>
            <a:r>
              <a:rPr lang="ru-RU" dirty="0" smtClean="0"/>
              <a:t>Начиная с этого времени город рассматривался властью как </a:t>
            </a:r>
            <a:r>
              <a:rPr lang="ru-RU" b="1" dirty="0" smtClean="0"/>
              <a:t>самостоятельная административная единица</a:t>
            </a:r>
            <a:r>
              <a:rPr lang="ru-RU" dirty="0" smtClean="0"/>
              <a:t>, отделенная от сельской местности.</a:t>
            </a:r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Вытеснение столбцов ведением дел </a:t>
            </a:r>
            <a:br>
              <a:rPr lang="ru-RU" dirty="0" smtClean="0"/>
            </a:br>
            <a:r>
              <a:rPr lang="ru-RU" dirty="0" smtClean="0"/>
              <a:t>на листах книг (тетрадей)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Только в 1726 г. вышел указ, подтвердивший полную отмену </a:t>
            </a:r>
            <a:r>
              <a:rPr lang="ru-RU" sz="2800" dirty="0" err="1" smtClean="0"/>
              <a:t>столбцового</a:t>
            </a:r>
            <a:r>
              <a:rPr lang="ru-RU" sz="2800" dirty="0" smtClean="0"/>
              <a:t> делопроизводства. </a:t>
            </a:r>
          </a:p>
          <a:p>
            <a:r>
              <a:rPr lang="ru-RU" sz="2800" dirty="0" smtClean="0"/>
              <a:t>Ведение делопроизводства на отдельных листах в книгах и тетрадях позволяло перейти от хранения документов в сундуках, коробах, ящиках к хранению их в шкафах.</a:t>
            </a:r>
            <a:endParaRPr lang="ru-RU" sz="28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Меры по упорядочению архивного дела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Упорядочить архивное дело можно при выполнении двух условий:</a:t>
            </a:r>
          </a:p>
          <a:p>
            <a:pPr>
              <a:buNone/>
            </a:pPr>
            <a:r>
              <a:rPr lang="ru-RU" dirty="0" smtClean="0"/>
              <a:t>   - обеспечение архивов специальными помещениями; </a:t>
            </a:r>
          </a:p>
          <a:p>
            <a:pPr>
              <a:buNone/>
            </a:pPr>
            <a:r>
              <a:rPr lang="ru-RU" dirty="0" smtClean="0"/>
              <a:t>   - подготовка квалифицированных кадров (знание структуры, организации, истории учреждения, порядка делопроизводства, терминологии документов, их основных видов и т. д.).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Обеспечение архивов специальными помещениями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27966" cy="483091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Указ 1726 г.:  </a:t>
            </a:r>
            <a:r>
              <a:rPr lang="ru-RU" dirty="0" smtClean="0"/>
              <a:t>содержать архивы надо в </a:t>
            </a:r>
            <a:r>
              <a:rPr lang="ru-RU" i="1" dirty="0" smtClean="0"/>
              <a:t>«сохранных»</a:t>
            </a:r>
            <a:r>
              <a:rPr lang="ru-RU" dirty="0" smtClean="0"/>
              <a:t> сухих местах, чинить крыши этих помещений. </a:t>
            </a:r>
          </a:p>
          <a:p>
            <a:r>
              <a:rPr lang="ru-RU" b="1" dirty="0" smtClean="0"/>
              <a:t>Указ 1736 г.: </a:t>
            </a:r>
            <a:r>
              <a:rPr lang="ru-RU" i="1" dirty="0" smtClean="0"/>
              <a:t>«для старых дел на архивы сделать палаты каменные со сводами и полами каменными и с затворы у дверей и у окон и с решетки железными (...) </a:t>
            </a:r>
            <a:r>
              <a:rPr lang="ru-RU" i="1" dirty="0" err="1" smtClean="0"/>
              <a:t>Тако</a:t>
            </a:r>
            <a:r>
              <a:rPr lang="ru-RU" i="1" dirty="0" smtClean="0"/>
              <a:t> ж и во всех губерниях и во всех провинциях и в приписных знатных городах… Ежели где каменных палат нет, сделать по две палаты каменные, от деревянного строения не в близости, с своды и полы каменными, и с затворы и двери и решетки железными, из которых бы одна была на архиву, а другая на поклажу денежной казны»</a:t>
            </a:r>
            <a:r>
              <a:rPr lang="ru-RU" dirty="0" smtClean="0"/>
              <a:t>. 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0" y="1527048"/>
            <a:ext cx="4233672" cy="4572000"/>
          </a:xfrm>
        </p:spPr>
        <p:txBody>
          <a:bodyPr>
            <a:normAutofit fontScale="92500"/>
          </a:bodyPr>
          <a:lstStyle/>
          <a:p>
            <a:pPr algn="r"/>
            <a:r>
              <a:rPr lang="ru-RU" sz="2400" dirty="0" smtClean="0"/>
              <a:t>29 мая 1737 г. от пожара в Москве сгорела большая часть учреждений и их архивов.</a:t>
            </a:r>
          </a:p>
          <a:p>
            <a:pPr algn="r"/>
            <a:r>
              <a:rPr lang="ru-RU" sz="2400" dirty="0" smtClean="0"/>
              <a:t>Это был самый сильный пожар века.  </a:t>
            </a:r>
          </a:p>
          <a:p>
            <a:pPr algn="r"/>
            <a:r>
              <a:rPr lang="ru-RU" sz="2400" dirty="0" smtClean="0"/>
              <a:t>Сгорело более 2,5 тыс. дворов, 486 лавок и огромное количество церквей. </a:t>
            </a:r>
          </a:p>
          <a:p>
            <a:pPr algn="r"/>
            <a:r>
              <a:rPr lang="ru-RU" sz="2400" dirty="0" smtClean="0"/>
              <a:t>Огнем был охвачен и Кремль (200-тонный царь-колокол раскололся).</a:t>
            </a:r>
            <a:endParaRPr lang="ru-RU" sz="2400" dirty="0"/>
          </a:p>
        </p:txBody>
      </p:sp>
      <p:pic>
        <p:nvPicPr>
          <p:cNvPr id="70658" name="Picture 2" descr="http://pozdravish.ru/wp-content/uploads/2011/06/pojar_v_Moskv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4142740" cy="3716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Обеспечение архивов специальными помещениями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Архивам учреждений стали отводить нижние этажи, а иногда и подвалы того здания, в котором находилось учреждение. Однако здесь архивные документы гнили, отсыревали, плесневели. </a:t>
            </a:r>
          </a:p>
          <a:p>
            <a:r>
              <a:rPr lang="ru-RU" dirty="0" smtClean="0"/>
              <a:t>Но и таких помещений не хватало. Архивы были перегружены, нередко разбросаны по разным помещениям. </a:t>
            </a:r>
          </a:p>
          <a:p>
            <a:r>
              <a:rPr lang="ru-RU" dirty="0" smtClean="0"/>
              <a:t>Не хватало шкафов, дела по-прежнему хранили на полатях, а иногда и на полу.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Подготовка квалифицированных кадров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Чаще всего архивариус был единственной штатной единицей архива, который имел и другие обязанности по учреждению.</a:t>
            </a:r>
          </a:p>
          <a:p>
            <a:r>
              <a:rPr lang="ru-RU" dirty="0" smtClean="0"/>
              <a:t>На время разборки документов, их описание к архиву прикомандировывались канцеляристы и копиисты. </a:t>
            </a:r>
          </a:p>
          <a:p>
            <a:r>
              <a:rPr lang="ru-RU" dirty="0" smtClean="0"/>
              <a:t>Ситуация с кадрами в крупных архивах была лучше: напр., уже в 1720 г. </a:t>
            </a:r>
            <a:r>
              <a:rPr lang="ru-RU" sz="2800" dirty="0" smtClean="0"/>
              <a:t>Петербургском архиве Коллегии иностранных дел у архивариуса было в подчинении 7 канцелярских служителей. 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Сохранность архивных документов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архивах (внутри и снаружи) дежурили караулы, дневальные.</a:t>
            </a:r>
          </a:p>
          <a:p>
            <a:r>
              <a:rPr lang="ru-RU" dirty="0" smtClean="0"/>
              <a:t>Служащие проверялись на выходе из архива. </a:t>
            </a:r>
          </a:p>
          <a:p>
            <a:r>
              <a:rPr lang="ru-RU" dirty="0" smtClean="0"/>
              <a:t>Ежегодно проводились ревизии. </a:t>
            </a:r>
          </a:p>
          <a:p>
            <a:r>
              <a:rPr lang="ru-RU" dirty="0" smtClean="0"/>
              <a:t>Для обеспечения сохранности документов от грызунов архивам официально предписывалось держать кошек.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архивных документов как исторических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99404" cy="483091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142976" y="1397000"/>
          <a:ext cx="7143800" cy="488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архивных документов как исторических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99404" cy="483091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142976" y="1397000"/>
          <a:ext cx="7143800" cy="488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последствий петровских преобразований в архивном деле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Д.Я. </a:t>
            </a:r>
            <a:r>
              <a:rPr lang="ru-RU" b="1" dirty="0" err="1" smtClean="0"/>
              <a:t>Самоквасов</a:t>
            </a:r>
            <a:r>
              <a:rPr lang="ru-RU" b="1" dirty="0" smtClean="0"/>
              <a:t> </a:t>
            </a:r>
            <a:r>
              <a:rPr lang="ru-RU" dirty="0" smtClean="0"/>
              <a:t>и </a:t>
            </a:r>
            <a:r>
              <a:rPr lang="ru-RU" b="1" dirty="0" smtClean="0"/>
              <a:t>В.Н. </a:t>
            </a:r>
            <a:r>
              <a:rPr lang="ru-RU" b="1" dirty="0" err="1" smtClean="0"/>
              <a:t>Самошенко</a:t>
            </a:r>
            <a:r>
              <a:rPr lang="ru-RU" b="1" dirty="0" smtClean="0"/>
              <a:t>: </a:t>
            </a:r>
            <a:r>
              <a:rPr lang="ru-RU" dirty="0" smtClean="0"/>
              <a:t>Генеральный регламент и другие аналогичные документы способствовали качественному улучшению архивного дела и  ознаменовали наступление золотого века для архивов.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губерний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Создание губерний (1707 г.) завершило реформу местного управления.</a:t>
            </a:r>
          </a:p>
          <a:p>
            <a:r>
              <a:rPr lang="ru-RU" dirty="0" smtClean="0"/>
              <a:t>Петр приказал расписать города страны по пяти центрам (Киев, Смоленск, Казань, Азов,  Архангельск). Позже количество губерний выросло до 10.</a:t>
            </a:r>
          </a:p>
          <a:p>
            <a:r>
              <a:rPr lang="ru-RU" dirty="0" smtClean="0"/>
              <a:t>Создание губерний означало кардинальное изменение всей структуры управления страной.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последствий петровских преобразований в архивном деле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И.Л. Маяковский: </a:t>
            </a:r>
            <a:r>
              <a:rPr lang="ru-RU" dirty="0" smtClean="0"/>
              <a:t>петровских реформ архивного дела не имели научного обоснования. На практике они открыли  простор в определении ценности тех или иных документов и позволяли подходить к ним с самой разнообразной меркой. Одним из результатов этого явилось в архивном смысле искусственное обособление так </a:t>
            </a:r>
            <a:r>
              <a:rPr lang="ru-RU" smtClean="0"/>
              <a:t>называемых  «древних </a:t>
            </a:r>
            <a:r>
              <a:rPr lang="ru-RU" dirty="0" smtClean="0"/>
              <a:t>актов» от дел </a:t>
            </a:r>
            <a:r>
              <a:rPr lang="en-US" dirty="0" smtClean="0"/>
              <a:t>XVIII</a:t>
            </a:r>
            <a:r>
              <a:rPr lang="ru-RU" dirty="0" smtClean="0"/>
              <a:t> и </a:t>
            </a:r>
            <a:r>
              <a:rPr lang="en-US" dirty="0" smtClean="0"/>
              <a:t>XIX</a:t>
            </a:r>
            <a:r>
              <a:rPr lang="ru-RU" dirty="0" smtClean="0"/>
              <a:t> веков и диаметрально противоположные взгляды на ценность той или иной группы. Вследствие этого архивные документы погибали.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Таким образом, архивное дело в России в первой половине </a:t>
            </a:r>
            <a:r>
              <a:rPr lang="en-US" dirty="0" smtClean="0"/>
              <a:t>XVIII </a:t>
            </a:r>
            <a:r>
              <a:rPr lang="ru-RU" dirty="0" smtClean="0"/>
              <a:t>века по-прежнему находилось на эмпирической стадии развития. </a:t>
            </a:r>
            <a:endParaRPr lang="ru-RU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Архивное ДЕЛо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 второй половине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786874" cy="50006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 второй половине XVIII в. в России отложились два основных слоя архивных материалов: 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архивные фонды и документы Московского государства, превращавшиеся в исторические архивы; </a:t>
            </a:r>
          </a:p>
          <a:p>
            <a:pPr lvl="1"/>
            <a:r>
              <a:rPr lang="ru-RU" sz="2400" dirty="0" smtClean="0">
                <a:solidFill>
                  <a:schemeClr val="tx1"/>
                </a:solidFill>
              </a:rPr>
              <a:t>документы периода империи, откладывавшиеся в архивах действовавших учреждений, прежде всего - коллегий.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357188" y="214313"/>
            <a:ext cx="8501092" cy="6215062"/>
          </a:xfrm>
          <a:noFill/>
        </p:spPr>
        <p:txBody>
          <a:bodyPr>
            <a:normAutofit/>
          </a:bodyPr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 1760-1770-х гг. в связи с реорганизацией Сената и </a:t>
            </a:r>
            <a:r>
              <a:rPr lang="ru-RU" sz="2800" dirty="0" smtClean="0"/>
              <a:t>местных учреждений значение коллегий снизилось, оперативная роль коллежских архивов и их значение ослабли.</a:t>
            </a:r>
          </a:p>
          <a:p>
            <a:r>
              <a:rPr lang="ru-RU" sz="2800" dirty="0" smtClean="0"/>
              <a:t>Архивные материалы по многим сферам деятельности отлагались в департаментах Сената, а не в коллегиях. </a:t>
            </a:r>
          </a:p>
          <a:p>
            <a:r>
              <a:rPr lang="ru-RU" sz="2800" dirty="0" smtClean="0"/>
              <a:t>Коллегии стали упраздняться, а их документы в качестве «старых дел» были переданы во вновь созданные исторические архивы. </a:t>
            </a:r>
          </a:p>
          <a:p>
            <a:r>
              <a:rPr lang="ru-RU" sz="2800" dirty="0" smtClean="0"/>
              <a:t>Реорганизация архивного дела коснулась и архивов на местах.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7158" y="500042"/>
            <a:ext cx="8358246" cy="559913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Состояние архивов во второй половине XVIII века оставляло желать лучшего. На них отпускалось мало средств. Нехватка приспособленных помещений, шкафов и полок приводили к порче и гибели документов. </a:t>
            </a:r>
          </a:p>
          <a:p>
            <a:r>
              <a:rPr lang="ru-RU" dirty="0" smtClean="0"/>
              <a:t>Сенат неоднократно издавал указы, отмечавшие недостатки в деятельности архивов, требовавшие от архивов обеспечения сохранности документов, их упорядочения и описания. </a:t>
            </a:r>
          </a:p>
          <a:p>
            <a:r>
              <a:rPr lang="ru-RU" dirty="0" smtClean="0"/>
              <a:t>Несколько изменилась организация хранения документов в исторических архивах: документы стали систематизировать в основном по формально-логическому принципу, по предметному признаку.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Судьба архивов упраздненных учреждений и создание новых исторических архивов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Реорганизация Сената и местных учреждений в 1760-1770 гг. привела к ликвидации коллегий. Дела всех упраздненных учреждений подлежали сдаче в созданные специально для этого </a:t>
            </a:r>
            <a:r>
              <a:rPr lang="ru-RU" b="1" i="1" dirty="0" smtClean="0"/>
              <a:t>Петербургский и Московский государственные архивы старых дел</a:t>
            </a:r>
            <a:r>
              <a:rPr lang="ru-RU" dirty="0" smtClean="0"/>
              <a:t>.</a:t>
            </a:r>
          </a:p>
          <a:p>
            <a:r>
              <a:rPr lang="ru-RU" dirty="0" smtClean="0"/>
              <a:t>Хотя передача документов шла очень медленно, а поступавшие документы были в плохом состоянии, фонды архивов старых дел росли. 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Петербургский и Московский </a:t>
            </a:r>
            <a:br>
              <a:rPr lang="ru-RU" sz="2800" b="1" dirty="0" smtClean="0"/>
            </a:br>
            <a:r>
              <a:rPr lang="ru-RU" sz="2800" b="1" dirty="0" smtClean="0"/>
              <a:t>государственные архивы старых 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Московский государственный архив старых дел поступило около 6 млн. дел из 40 учреждений, в Петербургский – около 1 млн. дел из 49 учреждений (фонды коллегий – </a:t>
            </a:r>
            <a:r>
              <a:rPr lang="ru-RU" sz="2400" dirty="0" err="1" smtClean="0"/>
              <a:t>Ревизион</a:t>
            </a:r>
            <a:r>
              <a:rPr lang="ru-RU" sz="2400" dirty="0" smtClean="0"/>
              <a:t>, Камер, </a:t>
            </a:r>
            <a:r>
              <a:rPr lang="ru-RU" sz="2400" dirty="0" err="1" smtClean="0"/>
              <a:t>Юстиц</a:t>
            </a:r>
            <a:r>
              <a:rPr lang="ru-RU" sz="2400" dirty="0" smtClean="0"/>
              <a:t>, Мануфактур, Экономии; контор – Берг и Главной Соляной; приказов – судного, Сыскного, Каменного и др.). Это дела по внутренней истории России XVIII в.</a:t>
            </a:r>
          </a:p>
          <a:p>
            <a:r>
              <a:rPr lang="ru-RU" sz="2400" dirty="0" smtClean="0"/>
              <a:t>Архивы старых дел имели штат сотрудников. В Петербургском архиве работало 22 человека, в Московском 19. Однако описание дел, систематизация шли очень медленно. Упорядочивались и описывались в основном те дела и документы, которые имели практическое значение.</a:t>
            </a:r>
          </a:p>
          <a:p>
            <a:pPr>
              <a:buNone/>
            </a:pPr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Петербургский и Московский </a:t>
            </a:r>
            <a:br>
              <a:rPr lang="ru-RU" sz="3200" b="1" dirty="0" smtClean="0"/>
            </a:br>
            <a:r>
              <a:rPr lang="ru-RU" sz="3200" b="1" dirty="0" smtClean="0"/>
              <a:t>государственные архивы старых 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503920" cy="4572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Петербургский и Московский государственные архивы старых дел имели самостоятельное вневедомственное положение и подчинялись Сенату.</a:t>
            </a:r>
          </a:p>
          <a:p>
            <a:r>
              <a:rPr lang="ru-RU" sz="2800" dirty="0" smtClean="0"/>
              <a:t>Концентрация фондов в Петербургском и Московском государственных архивах старых дел не была прочной. В конце </a:t>
            </a:r>
            <a:r>
              <a:rPr lang="en-US" sz="2800" dirty="0" smtClean="0"/>
              <a:t>XVIII</a:t>
            </a:r>
            <a:r>
              <a:rPr lang="ru-RU" sz="2800" dirty="0" smtClean="0"/>
              <a:t> в. коллегии были восстановлены и некоторые из учреждений затребовали документы обратно.  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Петербургский и Московский </a:t>
            </a:r>
            <a:br>
              <a:rPr lang="ru-RU" sz="3600" b="1" dirty="0" smtClean="0"/>
            </a:br>
            <a:r>
              <a:rPr lang="ru-RU" sz="3600" b="1" dirty="0" smtClean="0"/>
              <a:t>государственные архивы старых 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Петербургский архив старых дел размещался в здании коллегий, в кладовых нижнего этажа. Документы страдали от сырости, а в наводнение 1824 г. вода дошла до середины высоты кладовых и смыла дела с полок. Документы были в плачевном состоянии.</a:t>
            </a:r>
          </a:p>
          <a:p>
            <a:r>
              <a:rPr lang="ru-RU" sz="2800" dirty="0" smtClean="0"/>
              <a:t>Московский государственный архив старых дел вначале помещался в Потешном дворце в Кремле, позже ему было отведено новое здание в Кремле. Условия хранения документов также оставляли желать лучшего - документы страдали от сырости.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При Петре </a:t>
            </a:r>
            <a:r>
              <a:rPr smtClean="0"/>
              <a:t>I </a:t>
            </a:r>
            <a:r>
              <a:rPr lang="ru-RU" dirty="0" smtClean="0"/>
              <a:t>(8</a:t>
            </a:r>
            <a:r>
              <a:rPr lang="ru-RU" dirty="0" smtClean="0">
                <a:sym typeface="Wingdings 3"/>
              </a:rPr>
              <a:t>11)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в начале </a:t>
            </a:r>
            <a:r>
              <a:rPr lang="en-US" dirty="0" smtClean="0"/>
              <a:t>XXI </a:t>
            </a:r>
            <a:r>
              <a:rPr lang="ru-RU" dirty="0" smtClean="0"/>
              <a:t>в. (8 ФО)</a:t>
            </a:r>
            <a:endParaRPr lang="ru-RU" dirty="0"/>
          </a:p>
        </p:txBody>
      </p:sp>
      <p:pic>
        <p:nvPicPr>
          <p:cNvPr id="9" name="Содержимое 8" descr="Адм. деление России при Петре 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01625" y="3155148"/>
            <a:ext cx="4041775" cy="2451116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Административное деление России</a:t>
            </a:r>
            <a:endParaRPr lang="ru-RU" dirty="0"/>
          </a:p>
        </p:txBody>
      </p:sp>
      <p:pic>
        <p:nvPicPr>
          <p:cNvPr id="14" name="Содержимое 13" descr="Адм. деление РФ сегодня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00600" y="3207605"/>
            <a:ext cx="4038600" cy="2349378"/>
          </a:xfr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Московский архив коллегии иностранных дел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 второй половине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века. Архивисты МАКИД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Московский архив коллегии иностранных дел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Московский архив коллегии иностранных дел – п</a:t>
            </a:r>
            <a:r>
              <a:rPr lang="ru-RU" sz="2800" dirty="0" smtClean="0"/>
              <a:t>ервый исторический архив России – собирал документы Посольского приказа, посвященные внешней политике Русского государства </a:t>
            </a:r>
            <a:r>
              <a:rPr lang="en-US" sz="2800" dirty="0" smtClean="0"/>
              <a:t> XV – XVII </a:t>
            </a:r>
            <a:r>
              <a:rPr lang="ru-RU" sz="2800" dirty="0" smtClean="0"/>
              <a:t>вв., важнейшим событиям внутренний жизни страны, а так же истории царской семьи.</a:t>
            </a:r>
          </a:p>
          <a:p>
            <a:r>
              <a:rPr lang="ru-RU" dirty="0" smtClean="0"/>
              <a:t>Во второй половине XVIII в. архив значительно увеличил свой штат – до 80 (по другим источникам – 96) сотрудников (из них 24 – переводчики).</a:t>
            </a:r>
          </a:p>
          <a:p>
            <a:r>
              <a:rPr lang="ru-RU" sz="2800" dirty="0" smtClean="0"/>
              <a:t>Для сотрудников устраивались экзамены в знании иностранных языков и науках. Уровень знаний учитывался при продвижении по службе.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Московский архив коллегии иностранных 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Архив многократно менял свое расположение (палата бывшего Посольского приказа в Кремле, казенный дом в Китай-городе, дом в </a:t>
            </a:r>
            <a:r>
              <a:rPr lang="ru-RU" dirty="0" err="1" smtClean="0"/>
              <a:t>Хохловском</a:t>
            </a:r>
            <a:r>
              <a:rPr lang="ru-RU" dirty="0" smtClean="0"/>
              <a:t> переулке). Только в последнем помещении условия хранения документов были относительно благоприятными. До этого документы гибли от сырости. Так, в 1766 году архиву пришлось сжечь девять сундуков истлевших документов, причем документы находились в таком состоянии, что их пришлось выгребать из сундуков лопатой.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Московский архив коллегии иностранных дел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527048"/>
            <a:ext cx="4519424" cy="4572000"/>
          </a:xfrm>
        </p:spPr>
        <p:txBody>
          <a:bodyPr/>
          <a:lstStyle/>
          <a:p>
            <a:r>
              <a:rPr lang="ru-RU" dirty="0" smtClean="0"/>
              <a:t>Палаты в </a:t>
            </a:r>
            <a:r>
              <a:rPr lang="ru-RU" dirty="0" err="1" smtClean="0"/>
              <a:t>Хохловском</a:t>
            </a:r>
            <a:r>
              <a:rPr lang="ru-RU" dirty="0" smtClean="0"/>
              <a:t> переулке в Москве, где с 1768 г. размещался </a:t>
            </a:r>
            <a:r>
              <a:rPr lang="ru-RU" sz="2400" dirty="0" smtClean="0"/>
              <a:t>архив коллегии иностранных дел</a:t>
            </a:r>
            <a:endParaRPr lang="ru-RU" dirty="0"/>
          </a:p>
        </p:txBody>
      </p:sp>
      <p:pic>
        <p:nvPicPr>
          <p:cNvPr id="99330" name="Picture 2" descr="http://upload.wikimedia.org/wikipedia/commons/thumb/8/8f/Moscow%2C_Khokhlovsky_7_east.jpg/220px-Moscow%2C_Khokhlovsky_7_ea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3203310" cy="311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Московский архив коллегии иностранных дел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Упорядочение дел в архиве продвигалось слабо. Только с 1744 г., после назначения нового руководителя (</a:t>
            </a:r>
            <a:r>
              <a:rPr lang="ru-RU" sz="2400" dirty="0" smtClean="0"/>
              <a:t>М.Г. Собакина</a:t>
            </a:r>
            <a:r>
              <a:rPr lang="ru-RU" sz="2800" dirty="0" smtClean="0"/>
              <a:t>) работа активизировалась. </a:t>
            </a:r>
          </a:p>
          <a:p>
            <a:r>
              <a:rPr lang="ru-RU" sz="2800" dirty="0" smtClean="0"/>
              <a:t>Во второй половине </a:t>
            </a:r>
            <a:r>
              <a:rPr lang="en-US" sz="2800" dirty="0" smtClean="0"/>
              <a:t>XVIII</a:t>
            </a:r>
            <a:r>
              <a:rPr lang="ru-RU" sz="2800" dirty="0" smtClean="0"/>
              <a:t> в. были составлены описи (около 180 ), в которых дана характеристика содержания материалов архива. Этими описями пользуются исследователи и в настоящее время. </a:t>
            </a:r>
          </a:p>
          <a:p>
            <a:r>
              <a:rPr lang="ru-RU" sz="2800" dirty="0" smtClean="0"/>
              <a:t>Ценным дополнением к источникам Московского архива Коллегии иностранных дел являлась его библиотек – одна из старейших в стране.</a:t>
            </a:r>
          </a:p>
          <a:p>
            <a:r>
              <a:rPr lang="ru-RU" sz="2800" dirty="0" smtClean="0"/>
              <a:t>Московский архив Коллегии иностранных дел предпринимает попытку публиковать документы. Указом 1783 г. предписано создать в архиве типографию (указ не был реализован).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Московский архив коллегии иностранных дел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Документы Московского архива коллегии иностранных дел использовались во второй половине XVIII в. историками:</a:t>
            </a:r>
          </a:p>
          <a:p>
            <a:r>
              <a:rPr lang="ru-RU" sz="2800" dirty="0" smtClean="0"/>
              <a:t>М.М.Щербатов «Российская история»,</a:t>
            </a:r>
          </a:p>
          <a:p>
            <a:r>
              <a:rPr lang="ru-RU" sz="2800" dirty="0" smtClean="0"/>
              <a:t>Г.Ф.Миллер – при разработке истории России и истории Сибири, </a:t>
            </a:r>
          </a:p>
          <a:p>
            <a:r>
              <a:rPr lang="ru-RU" sz="2800" dirty="0" smtClean="0"/>
              <a:t>М.Д.Чулков «Историческое описание российской коммерции» (7 тт.), </a:t>
            </a:r>
          </a:p>
          <a:p>
            <a:r>
              <a:rPr lang="ru-RU" sz="2800" dirty="0" smtClean="0"/>
              <a:t>Н.И.Новиков  «Древняя российская </a:t>
            </a:r>
            <a:r>
              <a:rPr lang="ru-RU" sz="2800" dirty="0" err="1" smtClean="0"/>
              <a:t>вивлиофика</a:t>
            </a:r>
            <a:r>
              <a:rPr lang="ru-RU" sz="2800" dirty="0" smtClean="0"/>
              <a:t>»</a:t>
            </a:r>
          </a:p>
          <a:p>
            <a:r>
              <a:rPr lang="ru-RU" sz="2800" dirty="0" smtClean="0"/>
              <a:t>и многие другие.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Михаил Григорьевич Собакин (1720–1773)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Происходил из боярского рода. </a:t>
            </a:r>
          </a:p>
          <a:p>
            <a:r>
              <a:rPr lang="ru-RU" dirty="0" smtClean="0"/>
              <a:t>Закончил Сухопутный шляхетный корпус.</a:t>
            </a:r>
          </a:p>
          <a:p>
            <a:r>
              <a:rPr lang="ru-RU" dirty="0" smtClean="0"/>
              <a:t>Служил в армии поручиком.</a:t>
            </a:r>
          </a:p>
          <a:p>
            <a:r>
              <a:rPr lang="ru-RU" dirty="0" smtClean="0"/>
              <a:t>Поэт.</a:t>
            </a:r>
          </a:p>
          <a:p>
            <a:r>
              <a:rPr lang="ru-RU" dirty="0" smtClean="0"/>
              <a:t>Начальник Московского архива Коллегии иностранных дел.</a:t>
            </a:r>
          </a:p>
          <a:p>
            <a:r>
              <a:rPr lang="ru-RU" dirty="0" smtClean="0"/>
              <a:t>В конце жизни – тайный советник и сенатор. </a:t>
            </a:r>
          </a:p>
          <a:p>
            <a:endParaRPr lang="ru-RU" dirty="0"/>
          </a:p>
        </p:txBody>
      </p:sp>
      <p:pic>
        <p:nvPicPr>
          <p:cNvPr id="158722" name="Picture 2" descr="Михаил Григорьевич Собак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2821940" cy="3796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28596" y="357166"/>
            <a:ext cx="8075642" cy="5742009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Служил асессором публичной экспедиции в Коллегии иностранных дел.</a:t>
            </a:r>
          </a:p>
          <a:p>
            <a:r>
              <a:rPr lang="ru-RU" dirty="0" smtClean="0"/>
              <a:t>В 1744 г. был назначен </a:t>
            </a:r>
            <a:r>
              <a:rPr lang="ru-RU" i="1" dirty="0" smtClean="0"/>
              <a:t>«главным при архиве той Коллегии старом и новом, в котором находятся дела, происшедшие от давних лет с иностранными областями».</a:t>
            </a:r>
            <a:endParaRPr lang="ru-RU" dirty="0" smtClean="0"/>
          </a:p>
          <a:p>
            <a:r>
              <a:rPr lang="ru-RU" dirty="0" smtClean="0"/>
              <a:t>Тогда же написал </a:t>
            </a:r>
            <a:r>
              <a:rPr lang="ru-RU" i="1" dirty="0" smtClean="0"/>
              <a:t>«рассуждение об архиве, в котором дела и по ныне не токмо еще не описаны, но порядочно не разобраны, а дело сие весьма нужное»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М.Г. Собакину вместе с назначенными в архив канцелярскими служителями поручалось разбирать и описывать хранившиеся в архиве и вновь поступавшие дела, </a:t>
            </a:r>
            <a:r>
              <a:rPr lang="ru-RU" i="1" dirty="0" smtClean="0"/>
              <a:t>«дабы сие дело, то есть архив, в надлежащую исправность как возможно скорее </a:t>
            </a:r>
            <a:r>
              <a:rPr lang="ru-RU" i="1" dirty="0" err="1" smtClean="0"/>
              <a:t>привесть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28596" y="928670"/>
            <a:ext cx="8075642" cy="5170505"/>
          </a:xfrm>
        </p:spPr>
        <p:txBody>
          <a:bodyPr>
            <a:normAutofit/>
          </a:bodyPr>
          <a:lstStyle/>
          <a:p>
            <a:r>
              <a:rPr lang="ru-RU" dirty="0" smtClean="0"/>
              <a:t>Главной заслугой М.Г. Собакина является разработка проекта, посвященного упорядочению архива и описанию документального материала МАКИД в целях обеспечения его лучшего использования для научных и практических нужд.</a:t>
            </a:r>
          </a:p>
          <a:p>
            <a:r>
              <a:rPr lang="ru-RU" dirty="0" smtClean="0"/>
              <a:t>Проект был утвержден коллегией в 1759 г. и направлен в архив для использования в практической работе.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 проекта М. Г. Собакина:</a:t>
            </a:r>
            <a:endParaRPr lang="ru-RU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Систематизация документальных материалов – это основа построения архива.</a:t>
            </a:r>
          </a:p>
          <a:p>
            <a:r>
              <a:rPr lang="ru-RU" dirty="0" smtClean="0"/>
              <a:t>Архивные материалы делятся на «старые» и «новые» дела, а затем по иностранным дворам.</a:t>
            </a:r>
          </a:p>
          <a:p>
            <a:r>
              <a:rPr lang="ru-RU" dirty="0" smtClean="0"/>
              <a:t>В «старых» делах надо сохранить исторически сложившиеся группы документальных материалов.</a:t>
            </a:r>
          </a:p>
          <a:p>
            <a:r>
              <a:rPr lang="ru-RU" dirty="0" smtClean="0"/>
              <a:t>Для более детальной группировки материалов следует пользоваться номинальным (все документы в деле – одного вида, напр.: приказы, протоколы), предметным, корреспондентским, хронологическим признаками.	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губерний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dirty="0" smtClean="0"/>
              <a:t>Губернаторы (назначались из числа приближенных к царю видных сановников) сосредоточили в своих руках всю административную, финансовую, судебную и военную власть над территорией губернии.</a:t>
            </a:r>
          </a:p>
          <a:p>
            <a:r>
              <a:rPr lang="ru-RU" dirty="0" smtClean="0"/>
              <a:t>В помощь губернаторам в губернских центрах создавался разветвленный бюрократический аппарат (вице-губернатор, </a:t>
            </a:r>
            <a:r>
              <a:rPr lang="ru-RU" dirty="0" err="1" smtClean="0"/>
              <a:t>обер-комендант</a:t>
            </a:r>
            <a:r>
              <a:rPr lang="ru-RU" dirty="0" smtClean="0"/>
              <a:t>, </a:t>
            </a:r>
            <a:r>
              <a:rPr lang="ru-RU" dirty="0" err="1" smtClean="0"/>
              <a:t>обер-комиссар</a:t>
            </a:r>
            <a:r>
              <a:rPr lang="ru-RU" dirty="0" smtClean="0"/>
              <a:t>, </a:t>
            </a:r>
            <a:r>
              <a:rPr lang="ru-RU" dirty="0" err="1" smtClean="0"/>
              <a:t>ландрихтер</a:t>
            </a:r>
            <a:r>
              <a:rPr lang="ru-RU" dirty="0" smtClean="0"/>
              <a:t>). 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 проекта М. Г. Собакина: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Каждая обособленная группа дел должна помещаться в особом шкафу, помеченном литерой (вместо хранения в сундуках и ларях). </a:t>
            </a:r>
          </a:p>
          <a:p>
            <a:r>
              <a:rPr lang="ru-RU" sz="2800" dirty="0" smtClean="0"/>
              <a:t>Вместо существовавших описей (неполных и недостоверных) следует составить новые описи двух видов: шкафные (носившие систематический характер) описи, а также генеральную опись архива, </a:t>
            </a:r>
            <a:r>
              <a:rPr lang="ru-RU" sz="2800" i="1" dirty="0" smtClean="0"/>
              <a:t>«дабы в предбудущие годы и по нас люди, растеряв и не </a:t>
            </a:r>
            <a:r>
              <a:rPr lang="ru-RU" sz="2800" i="1" dirty="0" err="1" smtClean="0"/>
              <a:t>брежа</a:t>
            </a:r>
            <a:r>
              <a:rPr lang="ru-RU" sz="2800" i="1" dirty="0" smtClean="0"/>
              <a:t> дела, такою же не могли извиниться как до ныне оговоркою»</a:t>
            </a:r>
            <a:r>
              <a:rPr lang="ru-RU" sz="2800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 проекта М. Г. Собакина: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Недопустимо выдавать «дела кусками в разные места».  При выдаче дела из архива на месте взятых дел и документов оставлять записку о том, куда дело отправлено, когда и по какому указу, «</a:t>
            </a:r>
            <a:r>
              <a:rPr lang="ru-RU" sz="3200" i="1" dirty="0" smtClean="0"/>
              <a:t>ежели из стола вынуто, то в это место положить такую же записку, и будет не надолго требование, а не возвращается долго, о том можно </a:t>
            </a:r>
            <a:r>
              <a:rPr lang="ru-RU" sz="3200" i="1" dirty="0" err="1" smtClean="0"/>
              <a:t>упомянуться</a:t>
            </a:r>
            <a:r>
              <a:rPr lang="ru-RU" sz="3200" i="1" dirty="0" smtClean="0"/>
              <a:t>, когда же дело назад придет».</a:t>
            </a:r>
            <a:endParaRPr lang="ru-RU" sz="32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357166"/>
            <a:ext cx="8715436" cy="5742009"/>
          </a:xfrm>
        </p:spPr>
        <p:txBody>
          <a:bodyPr>
            <a:normAutofit/>
          </a:bodyPr>
          <a:lstStyle/>
          <a:p>
            <a:r>
              <a:rPr lang="ru-RU" dirty="0" smtClean="0"/>
              <a:t>Реализовать свой план М.Г. Собакин из-за отсутствия квалифицированных кадров и денежных средств: </a:t>
            </a:r>
            <a:r>
              <a:rPr lang="ru-RU" i="1" dirty="0" smtClean="0"/>
              <a:t>«Наибольшая трудность поныне состояла и еще состоит в людях, кто стар, кто дряхл, кто порочен или не делен, а наконец, кому и на ум некогда не </a:t>
            </a:r>
            <a:r>
              <a:rPr lang="ru-RU" i="1" dirty="0" err="1" smtClean="0"/>
              <a:t>прихаживало</a:t>
            </a:r>
            <a:r>
              <a:rPr lang="ru-RU" i="1" dirty="0" smtClean="0"/>
              <a:t> при архиве труды свои показать, те однако все же наперед сего к архиву, как к тихому пристанищу, усердное имели прибежище, в твердой надежде, что конца тому делу по смерть их или выпуск оттуда никогда не будет».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Вывод:</a:t>
            </a:r>
            <a:r>
              <a:rPr lang="ru-RU" dirty="0" smtClean="0"/>
              <a:t> Проект М. Г. Собакина был одной из первых попыток создания научной основы архивоведения.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Герхард Фридрих (</a:t>
            </a:r>
            <a:r>
              <a:rPr lang="vi-VN" sz="2800" b="1" dirty="0" smtClean="0"/>
              <a:t>Фёдор Ив</a:t>
            </a:r>
            <a:r>
              <a:rPr lang="ru-RU" sz="2800" b="1" dirty="0" smtClean="0"/>
              <a:t>а</a:t>
            </a:r>
            <a:r>
              <a:rPr lang="vi-VN" sz="2800" b="1" dirty="0" smtClean="0"/>
              <a:t>нович</a:t>
            </a:r>
            <a:r>
              <a:rPr lang="ru-RU" sz="2800" b="1" dirty="0" smtClean="0"/>
              <a:t>)</a:t>
            </a:r>
            <a:r>
              <a:rPr lang="vi-VN" sz="2800" b="1" dirty="0" smtClean="0"/>
              <a:t> М</a:t>
            </a:r>
            <a:r>
              <a:rPr lang="ru-RU" sz="2800" b="1" dirty="0" smtClean="0"/>
              <a:t>и</a:t>
            </a:r>
            <a:r>
              <a:rPr lang="vi-VN" sz="2800" b="1" dirty="0" smtClean="0"/>
              <a:t>ллер</a:t>
            </a:r>
            <a:r>
              <a:rPr lang="ru-RU" sz="2800" b="1" dirty="0" smtClean="0"/>
              <a:t> (1705-1782)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00496" y="1527048"/>
            <a:ext cx="4805176" cy="4572000"/>
          </a:xfrm>
        </p:spPr>
        <p:txBody>
          <a:bodyPr/>
          <a:lstStyle/>
          <a:p>
            <a:r>
              <a:rPr lang="ru-RU" sz="2400" dirty="0" smtClean="0"/>
              <a:t> российский историограф немецкого происхождения.</a:t>
            </a:r>
          </a:p>
          <a:p>
            <a:r>
              <a:rPr lang="ru-RU" sz="2400" dirty="0" smtClean="0"/>
              <a:t>Вице-секретарь и действительный член Академии наук и художеств.</a:t>
            </a:r>
          </a:p>
          <a:p>
            <a:r>
              <a:rPr lang="ru-RU" sz="2400" dirty="0" smtClean="0"/>
              <a:t>Действительный статский советник.</a:t>
            </a:r>
          </a:p>
          <a:p>
            <a:r>
              <a:rPr lang="ru-RU" sz="2400" dirty="0" smtClean="0"/>
              <a:t>Начальник Московского архива Коллегии иностранных дел.</a:t>
            </a:r>
          </a:p>
          <a:p>
            <a:endParaRPr lang="ru-RU" sz="2400" dirty="0" smtClean="0"/>
          </a:p>
        </p:txBody>
      </p:sp>
      <p:pic>
        <p:nvPicPr>
          <p:cNvPr id="151554" name="Picture 2" descr="Gerard mill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71612"/>
            <a:ext cx="3200400" cy="4208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500042"/>
            <a:ext cx="8591550" cy="5786478"/>
          </a:xfrm>
        </p:spPr>
        <p:txBody>
          <a:bodyPr>
            <a:normAutofit/>
          </a:bodyPr>
          <a:lstStyle/>
          <a:p>
            <a:r>
              <a:rPr lang="ru-RU" dirty="0" smtClean="0"/>
              <a:t>Родился в Германии в семье директора гимназии. Учился в Лейпцигском университете.</a:t>
            </a:r>
          </a:p>
          <a:p>
            <a:r>
              <a:rPr lang="ru-RU" dirty="0" smtClean="0"/>
              <a:t>В Россию приехал в 20-детнем возрасте с надеждой сделать карьеру.</a:t>
            </a:r>
          </a:p>
          <a:p>
            <a:r>
              <a:rPr lang="ru-RU" dirty="0" smtClean="0"/>
              <a:t>Начал работать </a:t>
            </a:r>
            <a:r>
              <a:rPr lang="ru-RU" dirty="0" err="1" smtClean="0"/>
              <a:t>адьюнктом</a:t>
            </a:r>
            <a:r>
              <a:rPr lang="ru-RU" dirty="0" smtClean="0"/>
              <a:t> в Академии наук под покровительством И. Шумахера. Преподавал в академической гимназии, вёл протоколы академических заседаний и канцелярии, редактировал «Санкт-Петербургские ведомости» с «Примечаниями» – первый отечественный журнал для широкого круга читателей.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357166"/>
            <a:ext cx="8504238" cy="578647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1733 г. по поручению академии принял участие во Второй Камчатской экспедиции.</a:t>
            </a:r>
          </a:p>
          <a:p>
            <a:r>
              <a:rPr lang="ru-RU" sz="2400" dirty="0" smtClean="0"/>
              <a:t>Пробыл в Сибири 10 лет. Объездил главнейшие пункты Западной и Восточной Сибири.</a:t>
            </a:r>
          </a:p>
          <a:p>
            <a:r>
              <a:rPr lang="ru-RU" sz="2400" dirty="0" smtClean="0"/>
              <a:t>Тщательно исследовал сибирские архивы (всего 20 архивов). Сделал огромное количество выписок из документов сибирских архивов (знаменитые  «портфели Миллера»). Значительная часть оригиналов документов впоследствии была утрачена. </a:t>
            </a:r>
          </a:p>
          <a:p>
            <a:r>
              <a:rPr lang="ru-RU" sz="2400" dirty="0" smtClean="0"/>
              <a:t>Пребывание в Сибири обогатило Миллера массой ценных сведений по этнографии инородцев, местной археологии и современному состоянию края. Особенно важна была вывезенная Миллером громадная коллекция архивных документов.</a:t>
            </a:r>
            <a:endParaRPr lang="ru-RU" sz="2400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428604"/>
            <a:ext cx="8504238" cy="5786478"/>
          </a:xfrm>
        </p:spPr>
        <p:txBody>
          <a:bodyPr>
            <a:normAutofit/>
          </a:bodyPr>
          <a:lstStyle/>
          <a:p>
            <a:r>
              <a:rPr lang="ru-RU" dirty="0" smtClean="0"/>
              <a:t>С 1748 г. назначен историографом Российского государства. </a:t>
            </a:r>
          </a:p>
          <a:p>
            <a:r>
              <a:rPr lang="ru-RU" dirty="0" smtClean="0"/>
              <a:t>В 1749 г. доклад Миллера на заседании Академии  </a:t>
            </a:r>
            <a:r>
              <a:rPr lang="ru-RU" b="1" dirty="0" smtClean="0"/>
              <a:t>«Происхождение народа и имени российского» </a:t>
            </a:r>
            <a:r>
              <a:rPr lang="ru-RU" dirty="0" smtClean="0"/>
              <a:t>(теория скандинавского происхождения варягов-основателей русского государства) вызвал бурную реакцию и неприятие.</a:t>
            </a:r>
          </a:p>
          <a:p>
            <a:r>
              <a:rPr lang="ru-RU" dirty="0" smtClean="0"/>
              <a:t>Весь тираж напечатанного доклада был уничтожен.</a:t>
            </a:r>
          </a:p>
          <a:p>
            <a:r>
              <a:rPr lang="ru-RU" dirty="0" smtClean="0"/>
              <a:t>В 1750 г. опубликовал первый том </a:t>
            </a:r>
            <a:r>
              <a:rPr lang="ru-RU" b="1" dirty="0" smtClean="0"/>
              <a:t>«Описания Сибирского царства»</a:t>
            </a:r>
            <a:r>
              <a:rPr lang="ru-RU" dirty="0" smtClean="0"/>
              <a:t>, высоко оцененный современниками и потомками. В «Описании» впервые использовано понятие «источник»  и поставлен вопрос о методах научного издания источников.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0" y="590391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Описание </a:t>
            </a:r>
            <a:r>
              <a:rPr lang="ru-RU" sz="2800" b="1" dirty="0" err="1">
                <a:latin typeface="Calibri" pitchFamily="34" charset="0"/>
              </a:rPr>
              <a:t>Сибирскаго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smtClean="0">
                <a:latin typeface="Calibri" pitchFamily="34" charset="0"/>
              </a:rPr>
              <a:t>царства (1750)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8195" name="Picture 2" descr="\\server-main3\ivc\Сканы книг\Титул 17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88913"/>
            <a:ext cx="4073525" cy="5688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1714488"/>
            <a:ext cx="8504238" cy="45005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1766 г. указом императрицы Екатерины </a:t>
            </a:r>
            <a:r>
              <a:rPr lang="en-US" sz="3200" dirty="0" smtClean="0"/>
              <a:t>II</a:t>
            </a:r>
            <a:r>
              <a:rPr lang="ru-RU" sz="3200" dirty="0" smtClean="0"/>
              <a:t> был назначен начальником  Московского архива Коллегии иностранных дел (МАКИД). </a:t>
            </a:r>
          </a:p>
          <a:p>
            <a:r>
              <a:rPr lang="ru-RU" sz="3200" dirty="0" smtClean="0"/>
              <a:t>Еще до начала работы в МАКИД Миллер направил вице-канцлеру кн. А. М. Голицыну проект реорганизации архива.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реорганизации МАКИД Г. Миллера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Все архивные дела разделить на:</a:t>
            </a:r>
          </a:p>
          <a:p>
            <a:pPr marL="548640" lvl="2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600" dirty="0" smtClean="0"/>
              <a:t>историческую, не комплектующуюся часть</a:t>
            </a:r>
          </a:p>
          <a:p>
            <a:pPr marL="548640" lvl="2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600" dirty="0" smtClean="0"/>
              <a:t>пополняемую часть с документами актуального значения.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800" dirty="0" smtClean="0">
                <a:solidFill>
                  <a:schemeClr val="tx1"/>
                </a:solidFill>
              </a:rPr>
              <a:t>Принципы систематизации документов внутри каждого класса:</a:t>
            </a:r>
          </a:p>
          <a:p>
            <a:pPr marL="548640" lvl="2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600" dirty="0" smtClean="0">
                <a:solidFill>
                  <a:schemeClr val="tx1"/>
                </a:solidFill>
              </a:rPr>
              <a:t>документы первого класса должны составить ряд тематических коллекций по истории, географии, этнографии, истории культуры, промышленности и т.д.;</a:t>
            </a:r>
          </a:p>
          <a:p>
            <a:pPr marL="548640" lvl="2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600" dirty="0" smtClean="0">
                <a:solidFill>
                  <a:schemeClr val="tx1"/>
                </a:solidFill>
              </a:rPr>
              <a:t>документы второго класса нужно систематизировать по видам (трактаты, дипломатическая переписка, инструкции послам, рапорты, реляции и т.д.).</a:t>
            </a:r>
          </a:p>
          <a:p>
            <a:pPr lvl="1">
              <a:buNone/>
            </a:pPr>
            <a:endParaRPr lang="ru-RU" sz="2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3843</TotalTime>
  <Words>7241</Words>
  <Application>Microsoft Office PowerPoint</Application>
  <PresentationFormat>Экран (4:3)</PresentationFormat>
  <Paragraphs>586</Paragraphs>
  <Slides>137</Slides>
  <Notes>62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137</vt:i4>
      </vt:variant>
    </vt:vector>
  </HeadingPairs>
  <TitlesOfParts>
    <vt:vector size="138" baseType="lpstr">
      <vt:lpstr>Официальная</vt:lpstr>
      <vt:lpstr>История архивов</vt:lpstr>
      <vt:lpstr>АРХИВЫ И АРХИВНОЕ ДЕЛО  В РОССИИ В XVIII В.   </vt:lpstr>
      <vt:lpstr>Слайд 3</vt:lpstr>
      <vt:lpstr>Слайд 4</vt:lpstr>
      <vt:lpstr>Основные тенденции, определившие специфику исторической ситуации в начале XVIII в.:</vt:lpstr>
      <vt:lpstr>Реформа местного управления </vt:lpstr>
      <vt:lpstr>Создание губерний</vt:lpstr>
      <vt:lpstr>Административное деление России</vt:lpstr>
      <vt:lpstr>Создание губерний</vt:lpstr>
      <vt:lpstr>Реформа местного управления </vt:lpstr>
      <vt:lpstr>Реформа местного управления </vt:lpstr>
      <vt:lpstr>Вертикаль исполнительной власти</vt:lpstr>
      <vt:lpstr>Реформа государственного управления:</vt:lpstr>
      <vt:lpstr>Создание Сената</vt:lpstr>
      <vt:lpstr>Создание Сената</vt:lpstr>
      <vt:lpstr>Создание Сената</vt:lpstr>
      <vt:lpstr>Реформа государственного управления:</vt:lpstr>
      <vt:lpstr>Реформа государственного управления:</vt:lpstr>
      <vt:lpstr>Здание Двенадцати коллегий на Васильевском острове  (Сант-Петербург)</vt:lpstr>
      <vt:lpstr>Реформа государственного управления:</vt:lpstr>
      <vt:lpstr>Реформа государственного управления:</vt:lpstr>
      <vt:lpstr>Реформа государственного управления:</vt:lpstr>
      <vt:lpstr>Табель о рангах Петра I</vt:lpstr>
      <vt:lpstr>Церковная реформа Петра I</vt:lpstr>
      <vt:lpstr>Церковная реформа Петра I</vt:lpstr>
      <vt:lpstr>Учреждение Тайной канцелярии</vt:lpstr>
      <vt:lpstr>Система государственного управления</vt:lpstr>
      <vt:lpstr>Выводы:</vt:lpstr>
      <vt:lpstr>Слайд 29</vt:lpstr>
      <vt:lpstr>Слайд 30</vt:lpstr>
      <vt:lpstr>Направления реорганизации архивного дела:</vt:lpstr>
      <vt:lpstr>«Великий процесс переселения архивов»</vt:lpstr>
      <vt:lpstr>Создание новых архивов </vt:lpstr>
      <vt:lpstr>Создание новых архивов </vt:lpstr>
      <vt:lpstr>Создание новых центральных архивов </vt:lpstr>
      <vt:lpstr>Создание новых архивов на местах </vt:lpstr>
      <vt:lpstr>Первый в России исторический архив</vt:lpstr>
      <vt:lpstr>Петр I и историческая ценность архивных источников</vt:lpstr>
      <vt:lpstr>Выводы:</vt:lpstr>
      <vt:lpstr>Слайд 40</vt:lpstr>
      <vt:lpstr>Слайд 41</vt:lpstr>
      <vt:lpstr>Генеральный регламент 1720 г.</vt:lpstr>
      <vt:lpstr>Слайд 43</vt:lpstr>
      <vt:lpstr>10 марта в России отмечается День архивов.</vt:lpstr>
      <vt:lpstr>Содержание Генерального регламента</vt:lpstr>
      <vt:lpstr>Содержание Генерального регламента</vt:lpstr>
      <vt:lpstr>Слайд 47</vt:lpstr>
      <vt:lpstr>Принцип централизации в хранении архивного материала</vt:lpstr>
      <vt:lpstr>Генеральный регламент о штате и должностных обязанностях</vt:lpstr>
      <vt:lpstr>О деятельности архивных служащих</vt:lpstr>
      <vt:lpstr>О деятельность архивных служащих</vt:lpstr>
      <vt:lpstr>О деятельности архивных служащих</vt:lpstr>
      <vt:lpstr>О деятельности архивных служащих</vt:lpstr>
      <vt:lpstr>Генеральный регламент о процедуре делопроизводства</vt:lpstr>
      <vt:lpstr>Генеральный регламент о процедуре делопроизводства</vt:lpstr>
      <vt:lpstr>Слайд 56</vt:lpstr>
      <vt:lpstr>Выводы:</vt:lpstr>
      <vt:lpstr>Слайд 58</vt:lpstr>
      <vt:lpstr>Вытеснение столбцов ведением дел  на листах книг (тетрадей)</vt:lpstr>
      <vt:lpstr>Вытеснение столбцов ведением дел  на листах книг (тетрадей)</vt:lpstr>
      <vt:lpstr>Меры по упорядочению архивного дела</vt:lpstr>
      <vt:lpstr>Обеспечение архивов специальными помещениями</vt:lpstr>
      <vt:lpstr>Слайд 63</vt:lpstr>
      <vt:lpstr>Обеспечение архивов специальными помещениями</vt:lpstr>
      <vt:lpstr>Подготовка квалифицированных кадров</vt:lpstr>
      <vt:lpstr>Сохранность архивных документов</vt:lpstr>
      <vt:lpstr>Использование архивных документов как исторических источников</vt:lpstr>
      <vt:lpstr>Использование архивных документов как исторических источников</vt:lpstr>
      <vt:lpstr>Оценка последствий петровских преобразований в архивном деле </vt:lpstr>
      <vt:lpstr>Оценка последствий петровских преобразований в архивном деле </vt:lpstr>
      <vt:lpstr>Выводы:</vt:lpstr>
      <vt:lpstr>Слайд 72</vt:lpstr>
      <vt:lpstr>Слайд 73</vt:lpstr>
      <vt:lpstr>Слайд 74</vt:lpstr>
      <vt:lpstr>Слайд 75</vt:lpstr>
      <vt:lpstr>Судьба архивов упраздненных учреждений и создание новых исторических архивов</vt:lpstr>
      <vt:lpstr>Петербургский и Московский  государственные архивы старых дел</vt:lpstr>
      <vt:lpstr>Петербургский и Московский  государственные архивы старых дел</vt:lpstr>
      <vt:lpstr>Петербургский и Московский  государственные архивы старых дел</vt:lpstr>
      <vt:lpstr>Слайд 80</vt:lpstr>
      <vt:lpstr>Московский архив коллегии иностранных дел</vt:lpstr>
      <vt:lpstr>Московский архив коллегии иностранных дел</vt:lpstr>
      <vt:lpstr>Московский архив коллегии иностранных дел</vt:lpstr>
      <vt:lpstr>Московский архив коллегии иностранных дел</vt:lpstr>
      <vt:lpstr>Московский архив коллегии иностранных дел</vt:lpstr>
      <vt:lpstr>Михаил Григорьевич Собакин (1720–1773) </vt:lpstr>
      <vt:lpstr>Слайд 87</vt:lpstr>
      <vt:lpstr>Слайд 88</vt:lpstr>
      <vt:lpstr>Содержание проекта М. Г. Собакина:</vt:lpstr>
      <vt:lpstr>Содержание проекта М. Г. Собакина:</vt:lpstr>
      <vt:lpstr>Содержание проекта М. Г. Собакина:</vt:lpstr>
      <vt:lpstr>Слайд 92</vt:lpstr>
      <vt:lpstr>Герхард Фридрих (Фёдор Иванович) Миллер (1705-1782)</vt:lpstr>
      <vt:lpstr>Слайд 94</vt:lpstr>
      <vt:lpstr>Слайд 95</vt:lpstr>
      <vt:lpstr>Слайд 96</vt:lpstr>
      <vt:lpstr>Слайд 97</vt:lpstr>
      <vt:lpstr>Слайд 98</vt:lpstr>
      <vt:lpstr>Проект реорганизации МАКИД Г. Миллера</vt:lpstr>
      <vt:lpstr>Проект реорганизации МАКИД Ф. Миллера</vt:lpstr>
      <vt:lpstr>Слайд 101</vt:lpstr>
      <vt:lpstr>Слайд 102</vt:lpstr>
      <vt:lpstr>Слайд 103</vt:lpstr>
      <vt:lpstr>Реформа Миллера в оценке историков</vt:lpstr>
      <vt:lpstr>Реформа Ф. Миллера в оценке историков</vt:lpstr>
      <vt:lpstr>Реформа Ф. Миллера в оценке историков</vt:lpstr>
      <vt:lpstr>Слайд 107</vt:lpstr>
      <vt:lpstr>Николай Николаевич Бантыш-Каменский (1737–1814)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Три типа архивистов в XVIII веке</vt:lpstr>
      <vt:lpstr>Слайд 117</vt:lpstr>
      <vt:lpstr>Использование архивных документов</vt:lpstr>
      <vt:lpstr>Выполнение запросов</vt:lpstr>
      <vt:lpstr>Выполнение запросов</vt:lpstr>
      <vt:lpstr>Исторические исследования</vt:lpstr>
      <vt:lpstr>Исторические исследования</vt:lpstr>
      <vt:lpstr>Исторические исследования</vt:lpstr>
      <vt:lpstr>Издание исторических источников</vt:lpstr>
      <vt:lpstr>В. Н. Татищев об издании исторических источников</vt:lpstr>
      <vt:lpstr>Первые публикации исторических источников</vt:lpstr>
      <vt:lpstr>Николай Иванович Новиков (1744–1818) </vt:lpstr>
      <vt:lpstr>Слайд 128</vt:lpstr>
      <vt:lpstr>«Древняя российская идрография» (1773)</vt:lpstr>
      <vt:lpstr>«Древняя Российская Вивлиофика» (1773–1775)</vt:lpstr>
      <vt:lpstr>Слайд 131</vt:lpstr>
      <vt:lpstr>Слайд 132</vt:lpstr>
      <vt:lpstr>Слайд 133</vt:lpstr>
      <vt:lpstr>Слайд 134</vt:lpstr>
      <vt:lpstr>Выводы:</vt:lpstr>
      <vt:lpstr>Выводы:</vt:lpstr>
      <vt:lpstr>Выводы: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308</cp:revision>
  <dcterms:created xsi:type="dcterms:W3CDTF">2013-11-08T10:33:15Z</dcterms:created>
  <dcterms:modified xsi:type="dcterms:W3CDTF">2016-06-14T12:54:48Z</dcterms:modified>
</cp:coreProperties>
</file>